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8" r:id="rId4"/>
  </p:sldMasterIdLst>
  <p:notesMasterIdLst>
    <p:notesMasterId r:id="rId65"/>
  </p:notesMasterIdLst>
  <p:handoutMasterIdLst>
    <p:handoutMasterId r:id="rId66"/>
  </p:handoutMasterIdLst>
  <p:sldIdLst>
    <p:sldId id="583" r:id="rId5"/>
    <p:sldId id="584" r:id="rId6"/>
    <p:sldId id="586" r:id="rId7"/>
    <p:sldId id="587" r:id="rId8"/>
    <p:sldId id="588" r:id="rId9"/>
    <p:sldId id="589" r:id="rId10"/>
    <p:sldId id="556" r:id="rId11"/>
    <p:sldId id="536" r:id="rId12"/>
    <p:sldId id="553" r:id="rId13"/>
    <p:sldId id="590" r:id="rId14"/>
    <p:sldId id="547" r:id="rId15"/>
    <p:sldId id="627" r:id="rId16"/>
    <p:sldId id="628" r:id="rId17"/>
    <p:sldId id="591" r:id="rId18"/>
    <p:sldId id="592" r:id="rId19"/>
    <p:sldId id="617" r:id="rId20"/>
    <p:sldId id="593" r:id="rId21"/>
    <p:sldId id="594" r:id="rId22"/>
    <p:sldId id="629" r:id="rId23"/>
    <p:sldId id="630" r:id="rId24"/>
    <p:sldId id="597" r:id="rId25"/>
    <p:sldId id="598" r:id="rId26"/>
    <p:sldId id="618" r:id="rId27"/>
    <p:sldId id="519" r:id="rId28"/>
    <p:sldId id="619" r:id="rId29"/>
    <p:sldId id="620" r:id="rId30"/>
    <p:sldId id="580" r:id="rId31"/>
    <p:sldId id="621" r:id="rId32"/>
    <p:sldId id="516" r:id="rId33"/>
    <p:sldId id="599" r:id="rId34"/>
    <p:sldId id="600" r:id="rId35"/>
    <p:sldId id="540" r:id="rId36"/>
    <p:sldId id="601" r:id="rId37"/>
    <p:sldId id="602" r:id="rId38"/>
    <p:sldId id="603" r:id="rId39"/>
    <p:sldId id="605" r:id="rId40"/>
    <p:sldId id="606" r:id="rId41"/>
    <p:sldId id="608" r:id="rId42"/>
    <p:sldId id="560" r:id="rId43"/>
    <p:sldId id="561" r:id="rId44"/>
    <p:sldId id="570" r:id="rId45"/>
    <p:sldId id="568" r:id="rId46"/>
    <p:sldId id="569" r:id="rId47"/>
    <p:sldId id="622" r:id="rId48"/>
    <p:sldId id="564" r:id="rId49"/>
    <p:sldId id="571" r:id="rId50"/>
    <p:sldId id="609" r:id="rId51"/>
    <p:sldId id="573" r:id="rId52"/>
    <p:sldId id="530" r:id="rId53"/>
    <p:sldId id="623" r:id="rId54"/>
    <p:sldId id="625" r:id="rId55"/>
    <p:sldId id="624" r:id="rId56"/>
    <p:sldId id="626" r:id="rId57"/>
    <p:sldId id="577" r:id="rId58"/>
    <p:sldId id="581" r:id="rId59"/>
    <p:sldId id="552" r:id="rId60"/>
    <p:sldId id="612" r:id="rId61"/>
    <p:sldId id="615" r:id="rId62"/>
    <p:sldId id="614" r:id="rId63"/>
    <p:sldId id="485" r:id="rId6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3">
          <p15:clr>
            <a:srgbClr val="A4A3A4"/>
          </p15:clr>
        </p15:guide>
        <p15:guide id="2" pos="2131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00FF"/>
    <a:srgbClr val="FFFFCC"/>
    <a:srgbClr val="CCFFCC"/>
    <a:srgbClr val="CCE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787" autoAdjust="0"/>
  </p:normalViewPr>
  <p:slideViewPr>
    <p:cSldViewPr>
      <p:cViewPr>
        <p:scale>
          <a:sx n="100" d="100"/>
          <a:sy n="100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"/>
    </p:cViewPr>
  </p:sorterViewPr>
  <p:notesViewPr>
    <p:cSldViewPr>
      <p:cViewPr varScale="1">
        <p:scale>
          <a:sx n="77" d="100"/>
          <a:sy n="77" d="100"/>
        </p:scale>
        <p:origin x="-3324" y="-96"/>
      </p:cViewPr>
      <p:guideLst>
        <p:guide orient="horz" pos="3133"/>
        <p:guide orient="horz" pos="3128"/>
        <p:guide pos="2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7E8F30D-9BBC-4C01-ABA7-7AEE0AB761F4}" type="datetime1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81"/>
            <a:ext cx="2944755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428881"/>
            <a:ext cx="2944754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D92FC3B-4D98-4788-ABCD-72977A2A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970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1B4FAC5-A9F7-410D-AFA0-6EA7DCFCB853}" type="datetime1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2" y="4714441"/>
            <a:ext cx="5441012" cy="446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Kliknite da biste uredili stilove teksta matrice</a:t>
            </a:r>
          </a:p>
          <a:p>
            <a:pPr lvl="1"/>
            <a:r>
              <a:rPr lang="en-GB" noProof="0" smtClean="0"/>
              <a:t>Druga razina</a:t>
            </a:r>
          </a:p>
          <a:p>
            <a:pPr lvl="2"/>
            <a:r>
              <a:rPr lang="en-GB" noProof="0" smtClean="0"/>
              <a:t>Treća razina</a:t>
            </a:r>
          </a:p>
          <a:p>
            <a:pPr lvl="3"/>
            <a:r>
              <a:rPr lang="en-GB" noProof="0" smtClean="0"/>
              <a:t>Četvrta razina</a:t>
            </a:r>
          </a:p>
          <a:p>
            <a:pPr lvl="4"/>
            <a:r>
              <a:rPr lang="en-GB" noProof="0" smtClean="0"/>
              <a:t>Peta razina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81"/>
            <a:ext cx="2944755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428881"/>
            <a:ext cx="2944754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37" tIns="45868" rIns="91737" bIns="45868" numCol="1" anchor="b" anchorCtr="0" compatLnSpc="1">
            <a:prstTxWarp prst="textNoShape">
              <a:avLst/>
            </a:prstTxWarp>
          </a:bodyPr>
          <a:lstStyle>
            <a:lvl1pPr algn="r" defTabSz="91759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92E8C20-ACCE-4906-978B-3A7C8B1FD0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0358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CAP – počela</a:t>
            </a:r>
            <a:r>
              <a:rPr lang="hr-HR" baseline="0" dirty="0" smtClean="0"/>
              <a:t> se provoditi od 1962 g.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5758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9718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9718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31464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Iznos godišnje potpore odredit će se na temelju valjano dokumentiranih prihvatljivih troškova. </a:t>
            </a:r>
            <a:endParaRPr lang="hr-HR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31566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r-HR" altLang="sr-Latn-RS" smtClean="0"/>
              <a:t>Isključena su spremišta za stajski gnoj – ona su posebna operacija</a:t>
            </a:r>
          </a:p>
        </p:txBody>
      </p:sp>
    </p:spTree>
    <p:extLst>
      <p:ext uri="{BB962C8B-B14F-4D97-AF65-F5344CB8AC3E}">
        <p14:creationId xmlns:p14="http://schemas.microsoft.com/office/powerpoint/2010/main" val="933572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hr-HR" sz="1200" dirty="0" smtClean="0">
                <a:effectLst/>
                <a:latin typeface="Times New Roman"/>
                <a:ea typeface="Times New Roman"/>
              </a:rPr>
              <a:t>- registrirani kao poljoprivredni proizvođači prema Zakonu o poljoprivredi u razdoblju od maksimalno 15 mjeseci prije dana podnošenja zahtjeva;</a:t>
            </a:r>
            <a:endParaRPr lang="hr-HR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sz="1200" dirty="0" smtClean="0">
                <a:effectLst/>
                <a:latin typeface="Times New Roman"/>
                <a:ea typeface="Times New Roman"/>
              </a:rPr>
              <a:t>- korisnik mora imati odgovarajuća stručna znanja i vještine za obavljanje poljoprivredne djelatnosti. Ako ne ispunjava zahtjeve u pogledu stručnog znanja i sposobnosti, isto mora realizirati u roku od 36 mjeseci od dana donošenja Odluke o dodjeli potpore, pod uvjetom da se te potrebe navedu u poslovni plan;</a:t>
            </a:r>
            <a:endParaRPr lang="hr-HR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sz="1200" dirty="0" smtClean="0">
                <a:effectLst/>
                <a:latin typeface="Times New Roman"/>
                <a:ea typeface="Times New Roman"/>
              </a:rPr>
              <a:t>- korisnik ove </a:t>
            </a:r>
            <a:r>
              <a:rPr lang="hr-HR" sz="1200" dirty="0" err="1" smtClean="0">
                <a:effectLst/>
                <a:latin typeface="Times New Roman"/>
                <a:ea typeface="Times New Roman"/>
              </a:rPr>
              <a:t>podmjere</a:t>
            </a:r>
            <a:r>
              <a:rPr lang="hr-HR" sz="1200" dirty="0" smtClean="0">
                <a:effectLst/>
                <a:latin typeface="Times New Roman"/>
                <a:ea typeface="Times New Roman"/>
              </a:rPr>
              <a:t> ima obvezu unutar 18 mjeseci od dana osnivanja gospodarstva, svoje gospodarstvo urediti sukladno definiciji aktivnog poljoprivrednog gospodarstva (farmera) definiranom člankom 9. Uredbe (EU) o izravnim plaćanjima br. 1307/2013 Europskog Parlamenta i Vijeća od 17. prosinca 2013. o utvrđivanju pravila za izravna plaćanja poljoprivrednicima u programima potpore u okviru zajedničke poljoprivredne politike i o stavljanju izvan snage Uredbe Vijeća (EZ) br. 637/2008 i Uredbe Vijeća (EZ) br. 73/2009.</a:t>
            </a:r>
            <a:endParaRPr lang="hr-HR" sz="1100" dirty="0" smtClean="0">
              <a:effectLst/>
              <a:latin typeface="Times New Roman"/>
              <a:ea typeface="Times New Roman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4837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1</a:t>
            </a:r>
            <a:r>
              <a:rPr lang="hr-HR" baseline="0" dirty="0" smtClean="0"/>
              <a:t> ESU – 1200 € Odluka EK 85/377/EEC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371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Intenzitet potpore iskazan kao udio sredstava javne potpore u prihvatljivim troškovima investicije iznosi do </a:t>
            </a:r>
            <a:r>
              <a:rPr lang="hr-HR" b="1" dirty="0" smtClean="0"/>
              <a:t>70 % prihvatljivih troškova</a:t>
            </a:r>
            <a:r>
              <a:rPr lang="hr-HR" dirty="0" smtClean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971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8346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 smtClean="0"/>
              <a:t>MJEROM DONESENOM U SKLADU S DIREKTIVOM 2000/29/EZ </a:t>
            </a:r>
            <a:r>
              <a:rPr lang="hr-HR" dirty="0" smtClean="0"/>
              <a:t>ČIJA JE SVRHA SUZBIJANJE ILI SPREČAVANJE BOLESTI BILJAKA, ILI NAMETNIKA KOJI UNIŠTAVAJU VIŠE OD 30 % PROSJEČNE GODIŠNJE PROIZVODNJE POLJOPRIVREDNIKA U PROTEKLOM TROGODIŠNJEM RAZDOBLJU ILI PROSJEČNE TROGODIŠNJE PROIZVODNJE U PROTEKLOM PETOGODIŠNJEM RAZDOBLJU, NE UZIMAJUĆI U OBZIR NAJVEĆU I NAJMANJU VRIJEDNOST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9718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9718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1800">
                <a:latin typeface="+mn-lt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6BEE-1504-4936-9DBF-2138C4AA160E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60B16-35FB-49EC-85A8-BDD7EC3F726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66462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364A2-9EA0-4ADB-8D10-7999BEA42D1F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ADBA0-A528-48E7-B386-A003E4690E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538251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FCBAE-7CA6-4FCB-B725-B7BB0AC99AD5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A3F71-D0C0-4684-AF2E-A2E5C216774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11284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072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6888683" cy="576064"/>
          </a:xfrm>
        </p:spPr>
        <p:txBody>
          <a:bodyPr/>
          <a:lstStyle>
            <a:lvl1pPr>
              <a:defRPr sz="2400" b="0">
                <a:latin typeface="+mn-lt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43731" y="1988840"/>
            <a:ext cx="8229600" cy="4176463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201510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CC8ED-3B80-4E29-9D5B-922D511A5683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CF00-1CE6-4CEA-B922-8435628A6A0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723780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1D801-40C4-4261-B4EE-3449A4EF18DD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DE1A-9A01-474C-96E9-073BF7A147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56565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F9C9F-258F-465F-9D05-D6B669C2D2E6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FC754-F3D7-45B5-A787-703E87B8FD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186007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A39D4-BD36-4108-A01D-F2643F32886B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CD05D-E9FF-4A37-A819-68E3E49E68B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5827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06754-0097-4CA9-958C-623D9D46A15F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BBBDB-8ABF-493E-8D1A-3BFCFD0F0F1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6365591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63048-A219-4187-9D88-453A8FCD878F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2BC3-3953-42BC-8070-FA65B66F5BA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2607277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4ABBE-81C0-423B-B2D3-8A988408FBAB}" type="datetimeFigureOut">
              <a:rPr lang="hr-HR"/>
              <a:pPr>
                <a:defRPr/>
              </a:pPr>
              <a:t>05.06.2014.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9D2DF-09B1-4519-96A2-60CE692F696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6517592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611560" y="836712"/>
            <a:ext cx="69675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dirty="0" smtClean="0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639763" y="1871663"/>
            <a:ext cx="822960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12" name="Rectangle 12"/>
          <p:cNvSpPr>
            <a:spLocks noGrp="1" noChangeArrowheads="1"/>
          </p:cNvSpPr>
          <p:nvPr userDrawn="1"/>
        </p:nvSpPr>
        <p:spPr bwMode="auto">
          <a:xfrm>
            <a:off x="0" y="0"/>
            <a:ext cx="7864475" cy="476250"/>
          </a:xfrm>
          <a:prstGeom prst="rect">
            <a:avLst/>
          </a:prstGeom>
          <a:solidFill>
            <a:schemeClr val="bg2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hr-HR" sz="1400" b="1" dirty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Uprava za upravljanje EU </a:t>
            </a:r>
            <a:r>
              <a:rPr lang="hr-HR" sz="1400" b="1" dirty="0" smtClean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fondom za ruralni razvoj, </a:t>
            </a:r>
            <a:r>
              <a:rPr lang="hr-HR" sz="1400" b="1" dirty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EU i međunarodnu suradnju</a:t>
            </a:r>
            <a:endParaRPr lang="hr-HR" sz="12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defRPr/>
            </a:pPr>
            <a:r>
              <a:rPr lang="hr-HR" sz="1000" b="1" dirty="0">
                <a:solidFill>
                  <a:srgbClr val="37609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Times New Roman"/>
              </a:rPr>
              <a:t>MINISTARSTVO POLJOPRIVREDE</a:t>
            </a:r>
            <a:endParaRPr lang="hr-HR" sz="1200" dirty="0">
              <a:latin typeface="Times New Roman"/>
              <a:ea typeface="Times New Roman"/>
            </a:endParaRPr>
          </a:p>
        </p:txBody>
      </p:sp>
      <p:pic>
        <p:nvPicPr>
          <p:cNvPr id="1032" name="Slika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0"/>
            <a:ext cx="1271587" cy="1871663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51" r:id="rId1"/>
    <p:sldLayoutId id="2147485160" r:id="rId2"/>
    <p:sldLayoutId id="2147485152" r:id="rId3"/>
    <p:sldLayoutId id="2147485153" r:id="rId4"/>
    <p:sldLayoutId id="2147485154" r:id="rId5"/>
    <p:sldLayoutId id="2147485161" r:id="rId6"/>
    <p:sldLayoutId id="2147485155" r:id="rId7"/>
    <p:sldLayoutId id="2147485156" r:id="rId8"/>
    <p:sldLayoutId id="2147485157" r:id="rId9"/>
    <p:sldLayoutId id="2147485158" r:id="rId10"/>
    <p:sldLayoutId id="2147485159" r:id="rId11"/>
    <p:sldLayoutId id="2147485162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.h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ps.hr/ipard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844824"/>
            <a:ext cx="8229600" cy="4680520"/>
          </a:xfrm>
        </p:spPr>
        <p:txBody>
          <a:bodyPr/>
          <a:lstStyle/>
          <a:p>
            <a:pPr algn="ctr" eaLnBrk="1" hangingPunct="1"/>
            <a:r>
              <a:rPr lang="hr-HR" alt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RURALNOG RAZVOJA REPUBLIKE HRVATSKE 2014.-2020.</a:t>
            </a:r>
            <a:br>
              <a:rPr lang="hr-HR" alt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alt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alt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r>
              <a:rPr lang="hr-HR" altLang="sr-Latn-RS" sz="2800" dirty="0"/>
              <a:t/>
            </a:r>
            <a:br>
              <a:rPr lang="hr-HR" altLang="sr-Latn-RS" sz="2800" dirty="0"/>
            </a:br>
            <a:endParaRPr lang="hr-HR" altLang="sr-Latn-RS" sz="2800" dirty="0" smtClean="0"/>
          </a:p>
          <a:p>
            <a:pPr algn="ctr" eaLnBrk="1" hangingPunct="1"/>
            <a:endParaRPr lang="hr-HR" altLang="sr-Latn-RS" sz="2800" b="1" i="1" dirty="0">
              <a:solidFill>
                <a:srgbClr val="FF0000"/>
              </a:solidFill>
            </a:endParaRPr>
          </a:p>
          <a:p>
            <a:pPr algn="ctr" eaLnBrk="1" hangingPunct="1"/>
            <a:endParaRPr lang="hr-HR" altLang="sr-Latn-RS" sz="2800" b="1" i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2" y="3068960"/>
            <a:ext cx="91440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4293096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SVIBANJ, 2014</a:t>
            </a:r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6888683" cy="576064"/>
          </a:xfrm>
        </p:spPr>
        <p:txBody>
          <a:bodyPr/>
          <a:lstStyle/>
          <a:p>
            <a:pPr algn="l"/>
            <a:r>
              <a:rPr lang="hr-HR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4 - ULAGANJA U FIZIČKU IMOVINU </a:t>
            </a:r>
            <a:endParaRPr lang="hr-H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2924945"/>
            <a:ext cx="8549803" cy="2592288"/>
          </a:xfrm>
        </p:spPr>
        <p:txBody>
          <a:bodyPr/>
          <a:lstStyle/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4.1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Potpora za ulaganja u poljoprivredna gospodarstva</a:t>
            </a: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b="1" dirty="0" smtClean="0">
                <a:solidFill>
                  <a:srgbClr val="000000"/>
                </a:solidFill>
                <a:cs typeface="Times New Roman" pitchFamily="18" charset="0"/>
              </a:rPr>
              <a:t>OPERACIJE:</a:t>
            </a:r>
          </a:p>
          <a:p>
            <a:r>
              <a:rPr lang="hr-HR" dirty="0" smtClean="0"/>
              <a:t>4.1.1.  restrukturiranje, modernizacija i povećanje konkurentnosti poljoprivrednih gospodarstava,</a:t>
            </a:r>
          </a:p>
          <a:p>
            <a:r>
              <a:rPr lang="hr-HR" dirty="0" smtClean="0"/>
              <a:t>4.1.2.</a:t>
            </a:r>
            <a:r>
              <a:rPr lang="hr-HR" b="1" dirty="0" smtClean="0"/>
              <a:t> </a:t>
            </a:r>
            <a:r>
              <a:rPr lang="hr-HR" dirty="0" smtClean="0"/>
              <a:t>povećanje okolišne učinkovitosti,</a:t>
            </a:r>
            <a:endParaRPr lang="hr-HR" sz="1600" dirty="0" smtClean="0"/>
          </a:p>
          <a:p>
            <a:r>
              <a:rPr lang="hr-HR" dirty="0" smtClean="0"/>
              <a:t>4.1.3. korištenje obnovljivih izvora energije</a:t>
            </a:r>
            <a:endParaRPr lang="hr-HR" altLang="sr-Latn-RS" sz="16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8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536504"/>
          </a:xfrm>
        </p:spPr>
        <p:txBody>
          <a:bodyPr/>
          <a:lstStyle/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b="1" kern="0" dirty="0" smtClean="0">
                <a:cs typeface="Times New Roman" pitchFamily="18" charset="0"/>
              </a:rPr>
              <a:t>Korisnici: </a:t>
            </a:r>
            <a:r>
              <a:rPr lang="hr-HR" dirty="0" smtClean="0"/>
              <a:t>obiteljska poljoprivredna gospodarstva, obrti, zadruge, 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dirty="0" smtClean="0"/>
              <a:t>trgovačka društva, proizvođačke grupe i organizacije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dirty="0" smtClean="0"/>
              <a:t>   </a:t>
            </a:r>
            <a:r>
              <a:rPr lang="hr-HR" u="sng" dirty="0" smtClean="0">
                <a:solidFill>
                  <a:srgbClr val="000000"/>
                </a:solidFill>
              </a:rPr>
              <a:t>Vinogradari </a:t>
            </a:r>
            <a:r>
              <a:rPr lang="hr-HR" u="sng" dirty="0">
                <a:solidFill>
                  <a:srgbClr val="000000"/>
                </a:solidFill>
              </a:rPr>
              <a:t>i pčelari ne mogu ostvariti pravo na potporu </a:t>
            </a:r>
            <a:r>
              <a:rPr lang="hr-HR" u="sng" dirty="0" smtClean="0">
                <a:solidFill>
                  <a:srgbClr val="000000"/>
                </a:solidFill>
              </a:rPr>
              <a:t>ukoliko </a:t>
            </a:r>
            <a:r>
              <a:rPr lang="hr-HR" u="sng" dirty="0">
                <a:solidFill>
                  <a:srgbClr val="000000"/>
                </a:solidFill>
              </a:rPr>
              <a:t>su ista ulaganja  propisana Nacionalnim </a:t>
            </a:r>
            <a:r>
              <a:rPr lang="hr-HR" u="sng" dirty="0"/>
              <a:t>programom pomoći sektoru vina i Nacionalnim pčelarskim programom.</a:t>
            </a:r>
            <a:endParaRPr lang="hr-HR" dirty="0" smtClean="0"/>
          </a:p>
          <a:p>
            <a:pPr>
              <a:defRPr/>
            </a:pPr>
            <a:endParaRPr lang="hr-HR" b="1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hr-HR" b="1" dirty="0" smtClean="0">
                <a:solidFill>
                  <a:prstClr val="black"/>
                </a:solidFill>
              </a:rPr>
              <a:t>Potpora:</a:t>
            </a:r>
          </a:p>
          <a:p>
            <a:pPr>
              <a:spcBef>
                <a:spcPct val="0"/>
              </a:spcBef>
              <a:defRPr/>
            </a:pPr>
            <a:endParaRPr lang="hr-HR" altLang="sr-Latn-RS" sz="12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min. 5.000 €/projekt</a:t>
            </a: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dirty="0" err="1" smtClean="0">
                <a:solidFill>
                  <a:srgbClr val="000000"/>
                </a:solidFill>
                <a:cs typeface="Times New Roman" pitchFamily="18" charset="0"/>
              </a:rPr>
              <a:t>max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. 3 </a:t>
            </a:r>
            <a:r>
              <a:rPr lang="hr-HR" altLang="sr-Latn-RS" dirty="0" err="1" smtClean="0">
                <a:solidFill>
                  <a:srgbClr val="000000"/>
                </a:solidFill>
                <a:cs typeface="Times New Roman" pitchFamily="18" charset="0"/>
              </a:rPr>
              <a:t>mil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 €/projekt</a:t>
            </a:r>
          </a:p>
          <a:p>
            <a:pPr marL="171450" lvl="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5 </a:t>
            </a:r>
            <a:r>
              <a:rPr lang="hr-HR" altLang="sr-Latn-RS" dirty="0" err="1" smtClean="0">
                <a:solidFill>
                  <a:srgbClr val="000000"/>
                </a:solidFill>
                <a:cs typeface="Times New Roman" pitchFamily="18" charset="0"/>
              </a:rPr>
              <a:t>mil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 €/za ulaganja u pojedine aktivnosti u sektorima voća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i povrća, stočarstva</a:t>
            </a: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endParaRPr lang="hr-HR" altLang="sr-Latn-R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U slučaju ulaganja samo u operacije vezane uz </a:t>
            </a:r>
            <a:r>
              <a:rPr lang="hr-HR" altLang="sr-Latn-RS" b="1" dirty="0" smtClean="0">
                <a:cs typeface="Times New Roman" pitchFamily="18" charset="0"/>
              </a:rPr>
              <a:t>povećanje okolišne učinkovitosti (</a:t>
            </a:r>
            <a:r>
              <a:rPr lang="hr-HR" altLang="sr-Latn-RS" dirty="0" err="1" smtClean="0">
                <a:cs typeface="Times New Roman" pitchFamily="18" charset="0"/>
              </a:rPr>
              <a:t>npr</a:t>
            </a:r>
            <a:r>
              <a:rPr lang="hr-HR" altLang="sr-Latn-RS" dirty="0" smtClean="0">
                <a:cs typeface="Times New Roman" pitchFamily="18" charset="0"/>
              </a:rPr>
              <a:t>. izgradnja laguna</a:t>
            </a:r>
            <a:r>
              <a:rPr lang="hr-HR" altLang="sr-Latn-RS" b="1" dirty="0" smtClean="0">
                <a:cs typeface="Times New Roman" pitchFamily="18" charset="0"/>
              </a:rPr>
              <a:t>) i </a:t>
            </a:r>
            <a:r>
              <a:rPr lang="hr-HR" altLang="sr-Latn-RS" b="1" dirty="0" smtClean="0">
                <a:solidFill>
                  <a:prstClr val="black"/>
                </a:solidFill>
                <a:cs typeface="Times New Roman" pitchFamily="18" charset="0"/>
              </a:rPr>
              <a:t> korištenje obnovljivih izvora energije, </a:t>
            </a:r>
            <a:r>
              <a:rPr lang="hr-HR" altLang="sr-Latn-RS" dirty="0" smtClean="0">
                <a:solidFill>
                  <a:prstClr val="black"/>
                </a:solidFill>
                <a:cs typeface="Times New Roman" pitchFamily="18" charset="0"/>
              </a:rPr>
              <a:t>maksimalna potpora je 1 milijun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€/projekt</a:t>
            </a:r>
            <a:endParaRPr lang="hr-HR" altLang="sr-Latn-RS" dirty="0" smtClean="0"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endParaRPr lang="hr-HR" altLang="sr-Latn-R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5373216"/>
          </a:xfrm>
        </p:spPr>
        <p:txBody>
          <a:bodyPr/>
          <a:lstStyle/>
          <a:p>
            <a:pPr marL="171450" indent="-171450">
              <a:spcBef>
                <a:spcPct val="0"/>
              </a:spcBef>
              <a:tabLst>
                <a:tab pos="88900" algn="l"/>
              </a:tabLst>
              <a:defRPr/>
            </a:pPr>
            <a:r>
              <a:rPr lang="hr-HR" altLang="sr-Latn-RS" b="1" kern="0" dirty="0" smtClean="0">
                <a:cs typeface="Times New Roman" pitchFamily="18" charset="0"/>
              </a:rPr>
              <a:t>Prihvatljiva ulaganja:</a:t>
            </a:r>
          </a:p>
          <a:p>
            <a:pPr marL="171450" indent="-171450">
              <a:spcBef>
                <a:spcPct val="0"/>
              </a:spcBef>
              <a:tabLst>
                <a:tab pos="88900" algn="l"/>
              </a:tabLst>
              <a:defRPr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ulaganje u  izgradnju i/ili rekonstrukciju i/ili opremanje objekata za životinje, uključujući objekte, izgradnja/rekonstrukcija vanjske i unutarnje infrastrukture u sklopu poljoprivrednog gospodarstva</a:t>
            </a:r>
            <a:endParaRPr lang="hr-HR" sz="5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ulaganje u izgradnju i/ili rekonstrukciju i/ili opremanje zatvorenih/zaštićenih prostora  i objekata za uzgoj jednogodišnjih i višegodišnjih usjeva, sadnog materijala, cvijeća i gljiva sa pripadajućom opremom i infrastrukturom</a:t>
            </a:r>
            <a:endParaRPr lang="hr-HR" sz="5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ulaganje u kupnju poljoprivredne mehanizacije, strojeva i opreme za primarnu proizvodnju i gospodarskih vozila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ulaganje u izgradnju i/ili rekonstrukciju i/ili opremanje objekata za skladištenje, hlađenje, čišćenje, sušenje, sortiranje i pakiranje proizvoda iz primarne poljoprivredne proizvodnje sa pripadajućom opremom i infrastrukturom, </a:t>
            </a:r>
            <a:endParaRPr lang="hr-HR" sz="5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ulaganja u sustave za zaštitu od padalina i štetočina sa pripadajućom opremom i infrastrukturom</a:t>
            </a:r>
          </a:p>
          <a:p>
            <a:pPr>
              <a:spcBef>
                <a:spcPct val="0"/>
              </a:spcBef>
              <a:tabLst>
                <a:tab pos="88900" algn="l"/>
              </a:tabLst>
              <a:defRPr/>
            </a:pPr>
            <a:endParaRPr lang="hr-HR" altLang="sr-Latn-RS" sz="17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88900" algn="l"/>
              </a:tabLst>
              <a:defRPr/>
            </a:pPr>
            <a:endParaRPr lang="hr-HR" altLang="sr-Latn-RS" sz="17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FF0000"/>
              </a:buClr>
              <a:tabLst>
                <a:tab pos="88900" algn="l"/>
              </a:tabLst>
              <a:defRPr/>
            </a:pPr>
            <a:endParaRPr lang="hr-HR" altLang="sr-Latn-RS" sz="17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hr-HR" altLang="sr-Latn-RS" sz="17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hr-HR" altLang="sr-Latn-RS" sz="1700" dirty="0">
              <a:solidFill>
                <a:srgbClr val="000000"/>
              </a:solidFill>
            </a:endParaRPr>
          </a:p>
          <a:p>
            <a:pPr>
              <a:defRPr/>
            </a:pPr>
            <a:endParaRPr lang="hr-HR" sz="1700" b="1" dirty="0"/>
          </a:p>
        </p:txBody>
      </p:sp>
    </p:spTree>
    <p:extLst>
      <p:ext uri="{BB962C8B-B14F-4D97-AF65-F5344CB8AC3E}">
        <p14:creationId xmlns:p14="http://schemas.microsoft.com/office/powerpoint/2010/main" val="1704785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395536" y="548680"/>
            <a:ext cx="8373616" cy="5805264"/>
          </a:xfrm>
        </p:spPr>
        <p:txBody>
          <a:bodyPr/>
          <a:lstStyle/>
          <a:p>
            <a:pPr marL="171450" indent="-171450">
              <a:spcBef>
                <a:spcPct val="0"/>
              </a:spcBef>
              <a:tabLst>
                <a:tab pos="88900" algn="l"/>
              </a:tabLst>
              <a:defRPr/>
            </a:pPr>
            <a:r>
              <a:rPr lang="hr-HR" altLang="sr-Latn-RS" b="1" kern="0" dirty="0" smtClean="0">
                <a:cs typeface="Times New Roman" pitchFamily="18" charset="0"/>
              </a:rPr>
              <a:t>Prihvatljiva ulaganja:</a:t>
            </a:r>
            <a:endParaRPr lang="hr-HR" altLang="sr-Latn-RS" b="1" kern="0" dirty="0">
              <a:cs typeface="Times New Roman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ulaganje u razminiranje poljoprivrednih površina kao dio projekta,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 smtClean="0"/>
              <a:t>ulaganja </a:t>
            </a:r>
            <a:r>
              <a:rPr lang="hr-HR" sz="1600" dirty="0"/>
              <a:t>u podizanje novih i/ili restrukturiranje postojećih višegodišnjih </a:t>
            </a:r>
            <a:r>
              <a:rPr lang="hr-HR" sz="1600" dirty="0" smtClean="0"/>
              <a:t>nasada,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/>
              <a:t>ulaganja u izgradnju, obnovu i/ili opremanje sustava (infrastruktura) za </a:t>
            </a:r>
            <a:endParaRPr lang="hr-HR" sz="1600" dirty="0" smtClean="0"/>
          </a:p>
          <a:p>
            <a:pPr algn="just"/>
            <a:r>
              <a:rPr lang="hr-HR" sz="1600" dirty="0"/>
              <a:t> </a:t>
            </a:r>
            <a:r>
              <a:rPr lang="hr-HR" sz="1600" dirty="0" smtClean="0"/>
              <a:t>     navodnjavanje </a:t>
            </a:r>
            <a:r>
              <a:rPr lang="hr-HR" sz="1600" dirty="0"/>
              <a:t>na poljoprivrednom </a:t>
            </a:r>
            <a:r>
              <a:rPr lang="hr-HR" sz="1600" dirty="0" smtClean="0"/>
              <a:t>gospodarstvu,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/>
              <a:t>ulaganja u izgradnju </a:t>
            </a:r>
            <a:r>
              <a:rPr lang="hr-HR" sz="1600" dirty="0" smtClean="0"/>
              <a:t>i/ili rekonstrukciju i/ili </a:t>
            </a:r>
            <a:r>
              <a:rPr lang="hr-HR" sz="1600" dirty="0"/>
              <a:t>opremanje postrojenja za proizvodnju energije iz obnovljivih izvora za vlastite potrebe na gospodarstvu sa pripadajućom opremom i </a:t>
            </a:r>
            <a:r>
              <a:rPr lang="hr-HR" sz="1600" dirty="0" smtClean="0"/>
              <a:t>infrastrukturom,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/>
              <a:t>ulaganje u izgradnju </a:t>
            </a:r>
            <a:r>
              <a:rPr lang="hr-HR" sz="1600" dirty="0" smtClean="0"/>
              <a:t>i/ili rekonstrukciju objekata </a:t>
            </a:r>
            <a:r>
              <a:rPr lang="hr-HR" sz="1600" dirty="0"/>
              <a:t>i opreme za prijem, obradu i skladištenje sirovina za proizvodnju energije iz nusprodukata iz proizvodnje, otpada, ostataka i ostalog </a:t>
            </a:r>
            <a:r>
              <a:rPr lang="hr-HR" sz="1600" dirty="0" err="1"/>
              <a:t>biootpada</a:t>
            </a:r>
            <a:r>
              <a:rPr lang="hr-HR" sz="1600" dirty="0"/>
              <a:t> s farmi i poljoprivrednih postrojenja te </a:t>
            </a:r>
            <a:endParaRPr lang="hr-HR" sz="16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/>
              <a:t>u</a:t>
            </a:r>
            <a:r>
              <a:rPr lang="hr-HR" sz="1600" dirty="0" smtClean="0"/>
              <a:t>laganje u izgradnju i/ili rekonstrukciju objekata </a:t>
            </a:r>
            <a:r>
              <a:rPr lang="hr-HR" sz="1600" dirty="0"/>
              <a:t>i opreme za obradu, skladištenje, transport i primjenu izlaznih supstrata za organsku gnojidbu na poljoprivrednim </a:t>
            </a:r>
            <a:r>
              <a:rPr lang="hr-HR" sz="1600" dirty="0" smtClean="0"/>
              <a:t>površinama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sz="1600" dirty="0"/>
              <a:t>ulaganje u kupnju i/ili izgradnju i/ili rekonstrukciju skladišnih kapaciteta za stajski </a:t>
            </a:r>
            <a:r>
              <a:rPr lang="hr-HR" sz="1600" dirty="0" smtClean="0"/>
              <a:t>gnoj/</a:t>
            </a:r>
            <a:r>
              <a:rPr lang="hr-HR" sz="1600" dirty="0" err="1" smtClean="0"/>
              <a:t>gnojovku</a:t>
            </a:r>
            <a:r>
              <a:rPr lang="hr-HR" sz="1600" dirty="0" smtClean="0"/>
              <a:t>/</a:t>
            </a:r>
            <a:r>
              <a:rPr lang="hr-HR" sz="1600" dirty="0" err="1" smtClean="0"/>
              <a:t>digestate</a:t>
            </a:r>
            <a:r>
              <a:rPr lang="hr-HR" sz="1600" dirty="0" smtClean="0"/>
              <a:t> </a:t>
            </a:r>
            <a:r>
              <a:rPr lang="hr-HR" sz="1600" dirty="0"/>
              <a:t>uključujući opremu za rukovanje i korištenje stajskog </a:t>
            </a:r>
            <a:r>
              <a:rPr lang="hr-HR" sz="1600" dirty="0" smtClean="0"/>
              <a:t>gnoja/</a:t>
            </a:r>
            <a:r>
              <a:rPr lang="hr-HR" sz="1600" dirty="0" err="1" smtClean="0"/>
              <a:t>gnojovke</a:t>
            </a:r>
            <a:r>
              <a:rPr lang="hr-HR" sz="1600" dirty="0" smtClean="0"/>
              <a:t>/</a:t>
            </a:r>
            <a:r>
              <a:rPr lang="hr-HR" sz="1600" dirty="0" err="1" smtClean="0"/>
              <a:t>digestata</a:t>
            </a:r>
            <a:endParaRPr lang="hr-HR" sz="16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600" dirty="0" err="1"/>
              <a:t>ulaganje</a:t>
            </a:r>
            <a:r>
              <a:rPr lang="en-GB" sz="1600" dirty="0"/>
              <a:t> u </a:t>
            </a:r>
            <a:r>
              <a:rPr lang="en-GB" sz="1600" dirty="0" err="1"/>
              <a:t>uređenje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poboljšanje</a:t>
            </a:r>
            <a:r>
              <a:rPr lang="en-GB" sz="1600" dirty="0"/>
              <a:t>  </a:t>
            </a:r>
            <a:r>
              <a:rPr lang="en-GB" sz="1600" dirty="0" err="1"/>
              <a:t>poljoprivrednog</a:t>
            </a:r>
            <a:r>
              <a:rPr lang="en-GB" sz="1600" dirty="0"/>
              <a:t> </a:t>
            </a:r>
            <a:r>
              <a:rPr lang="en-GB" sz="1600" dirty="0" err="1"/>
              <a:t>zemljišta</a:t>
            </a:r>
            <a:r>
              <a:rPr lang="en-GB" sz="1600" dirty="0"/>
              <a:t> </a:t>
            </a:r>
            <a:r>
              <a:rPr lang="en-GB" sz="1600" dirty="0" err="1"/>
              <a:t>kao</a:t>
            </a:r>
            <a:r>
              <a:rPr lang="en-GB" sz="1600" dirty="0"/>
              <a:t> </a:t>
            </a:r>
            <a:r>
              <a:rPr lang="en-GB" sz="1600" dirty="0" err="1"/>
              <a:t>dio</a:t>
            </a:r>
            <a:r>
              <a:rPr lang="en-GB" sz="1600" dirty="0"/>
              <a:t> </a:t>
            </a:r>
            <a:r>
              <a:rPr lang="en-GB" sz="1600" dirty="0" err="1" smtClean="0"/>
              <a:t>projekta</a:t>
            </a:r>
            <a:r>
              <a:rPr lang="hr-HR" sz="1600" dirty="0" smtClean="0"/>
              <a:t>,</a:t>
            </a:r>
            <a:endParaRPr lang="hr-HR" sz="5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r-HR" sz="1600" dirty="0" smtClean="0"/>
              <a:t>ulaganje </a:t>
            </a:r>
            <a:r>
              <a:rPr lang="hr-HR" sz="1600" dirty="0"/>
              <a:t>u kupnju zemljišta i objekata radi realizacije projekta, do 10 %  vrijednosti ukupno prihvatljivih troškova projekta uz mogućnost kupnje prije prijave na natječaj ali ne prije </a:t>
            </a:r>
            <a:r>
              <a:rPr lang="hr-HR" sz="1600" dirty="0" smtClean="0"/>
              <a:t>01.01.2014.godine.</a:t>
            </a:r>
            <a:endParaRPr lang="hr-HR" sz="16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endParaRPr lang="hr-HR" sz="16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16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8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908720"/>
            <a:ext cx="8661648" cy="6120680"/>
          </a:xfrm>
        </p:spPr>
        <p:txBody>
          <a:bodyPr/>
          <a:lstStyle/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sz="2000" b="1" dirty="0" smtClean="0"/>
              <a:t>Potpora</a:t>
            </a:r>
            <a:r>
              <a:rPr lang="hr-HR" dirty="0" smtClean="0"/>
              <a:t>:</a:t>
            </a:r>
            <a:endParaRPr lang="hr-HR" dirty="0"/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sz="1000" dirty="0"/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pl-PL" altLang="sr-Latn-RS" b="1" dirty="0">
                <a:solidFill>
                  <a:srgbClr val="000000"/>
                </a:solidFill>
                <a:cs typeface="Times New Roman" pitchFamily="18" charset="0"/>
              </a:rPr>
              <a:t>50% </a:t>
            </a:r>
            <a:r>
              <a:rPr lang="pl-PL" altLang="sr-Latn-RS" dirty="0">
                <a:solidFill>
                  <a:srgbClr val="000000"/>
                </a:solidFill>
                <a:cs typeface="Times New Roman" pitchFamily="18" charset="0"/>
              </a:rPr>
              <a:t>od iznosa prihvatljivog ulaganja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75%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iznosa prihvatljivog ulaganja  - za ulaganja povezana s </a:t>
            </a:r>
            <a:r>
              <a:rPr lang="hr-HR" altLang="sr-Latn-RS" dirty="0" err="1" smtClean="0">
                <a:solidFill>
                  <a:srgbClr val="000000"/>
                </a:solidFill>
                <a:cs typeface="Times New Roman" pitchFamily="18" charset="0"/>
              </a:rPr>
              <a:t>Nitratnom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Direktivom 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05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Uvećanje za 20%: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050" u="sng" dirty="0">
              <a:solidFill>
                <a:srgbClr val="000000"/>
              </a:solidFill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ulaganja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koja provode mladi poljoprivrednici (do 40 godina), 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zajednička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ulaganja uključujući ona povezana s  proizvođačkim organizacijama,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u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laganja u </a:t>
            </a: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integrirane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projekte, 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ulaganja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u područja s prirodnim i ostalim posebnim ograničenjima iz članka 32. Uredbe,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ulaganja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unutar Europskoga inovacijskog partnerstva EIP za poljoprivrednu produktivnost i održivost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ulaganja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povezana s djelatnostima u okviru članka 28</a:t>
            </a: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hr-HR" altLang="sr-Latn-RS" dirty="0" err="1" smtClean="0">
                <a:solidFill>
                  <a:srgbClr val="000000"/>
                </a:solidFill>
                <a:cs typeface="Times New Roman" pitchFamily="18" charset="0"/>
              </a:rPr>
              <a:t>Agrookoliš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i 29</a:t>
            </a: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(Ekološka poljoprivreda)</a:t>
            </a:r>
            <a:r>
              <a:rPr lang="vi-VN" altLang="sr-Latn-R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vi-VN" altLang="sr-Latn-RS" dirty="0">
                <a:solidFill>
                  <a:srgbClr val="000000"/>
                </a:solidFill>
                <a:cs typeface="Times New Roman" pitchFamily="18" charset="0"/>
              </a:rPr>
              <a:t>Uredbe.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105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Maksimalni intenzitet </a:t>
            </a:r>
            <a:r>
              <a:rPr lang="hr-HR" altLang="sr-Latn-RS" b="1" dirty="0" smtClean="0">
                <a:solidFill>
                  <a:srgbClr val="000000"/>
                </a:solidFill>
                <a:cs typeface="Times New Roman" pitchFamily="18" charset="0"/>
              </a:rPr>
              <a:t>potpore NE </a:t>
            </a: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smije prijeći 90% od ukupno prihvatljivih troškova</a:t>
            </a: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u="sng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Moguća plaćanja u obrocima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do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najviše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3</a:t>
            </a: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Clr>
                <a:srgbClr val="000000"/>
              </a:buClr>
              <a:buFontTx/>
              <a:buChar char="-"/>
              <a:tabLst>
                <a:tab pos="88900" algn="l"/>
              </a:tabLst>
              <a:defRPr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Mogućnost plaćanja predujmom do 50% ugovorenih sredstava</a:t>
            </a: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bankovno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ili istovjetno jamstvo u 100% vrijednosti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predujma</a:t>
            </a: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8323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620688"/>
            <a:ext cx="8589640" cy="5472608"/>
          </a:xfrm>
        </p:spPr>
        <p:txBody>
          <a:bodyPr/>
          <a:lstStyle/>
          <a:p>
            <a:pPr>
              <a:defRPr/>
            </a:pPr>
            <a:r>
              <a:rPr lang="hr-HR" b="1" dirty="0"/>
              <a:t> </a:t>
            </a:r>
            <a:endParaRPr lang="hr-HR" b="1" dirty="0" smtClean="0"/>
          </a:p>
          <a:p>
            <a:pPr>
              <a:defRPr/>
            </a:pPr>
            <a:r>
              <a:rPr lang="hr-HR" b="1" dirty="0" smtClean="0"/>
              <a:t>Uvjeti </a:t>
            </a:r>
            <a:r>
              <a:rPr lang="hr-HR" b="1" dirty="0"/>
              <a:t>prihvatljivosti</a:t>
            </a:r>
            <a:r>
              <a:rPr lang="hr-HR" b="1" dirty="0" smtClean="0"/>
              <a:t>:</a:t>
            </a:r>
          </a:p>
          <a:p>
            <a:pPr>
              <a:defRPr/>
            </a:pPr>
            <a:endParaRPr lang="hr-HR" b="1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se mora odnositi na poljoprivrednu proizvodnju obuhvaćenu </a:t>
            </a:r>
          </a:p>
          <a:p>
            <a:pPr algn="just"/>
            <a:r>
              <a:rPr lang="hr-HR" dirty="0"/>
              <a:t> </a:t>
            </a:r>
            <a:r>
              <a:rPr lang="hr-HR" dirty="0" smtClean="0"/>
              <a:t>    Dodatkom I Ugovora o EU ili pamuka osim proizvoda ribarstva,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 smtClean="0"/>
              <a:t>korisnik </a:t>
            </a:r>
            <a:r>
              <a:rPr lang="vi-VN" dirty="0"/>
              <a:t>mora biti upisan u Upisnik poljoprivrednih gospodarstava sukladno Zakonu o poljoprivredi,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 smtClean="0"/>
              <a:t>korisnik </a:t>
            </a:r>
            <a:r>
              <a:rPr lang="vi-VN" dirty="0"/>
              <a:t>mora imati podmirene financijske obveze prema državnom proračunu u trenutku prijave,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 smtClean="0"/>
              <a:t>korisnik </a:t>
            </a:r>
            <a:r>
              <a:rPr lang="vi-VN" dirty="0"/>
              <a:t>mora dostaviti poslovni plan, 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 smtClean="0"/>
              <a:t>korisnik </a:t>
            </a:r>
            <a:r>
              <a:rPr lang="vi-VN" dirty="0"/>
              <a:t>kod ulaganja u izgradnju i/ili obnovu i/ili opremanje sustava (infrastruktura) za navodnjavanje na poljoprivrednom gospodarstvu mora se pridržavati uvjeta iz članka 46. Uredbe (EU) br. 1305/2013,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 smtClean="0"/>
              <a:t>nije </a:t>
            </a:r>
            <a:r>
              <a:rPr lang="vi-VN" dirty="0"/>
              <a:t>dopuštena kupnja objekta unutar krvnog srodstva  kao i unutar međusobno povezanih vlasničkim odnosima kupca i </a:t>
            </a:r>
            <a:r>
              <a:rPr lang="vi-VN" dirty="0" smtClean="0"/>
              <a:t>prodavatelja</a:t>
            </a:r>
            <a:endParaRPr lang="hr-HR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/>
              <a:t>korisniku nije dopuštena kupnja objekta unutar krvnog srodstva i tazbinskog srodstva do drugog stupnja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6918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620688"/>
            <a:ext cx="8589640" cy="5472608"/>
          </a:xfrm>
        </p:spPr>
        <p:txBody>
          <a:bodyPr/>
          <a:lstStyle/>
          <a:p>
            <a:pPr>
              <a:defRPr/>
            </a:pPr>
            <a:r>
              <a:rPr lang="hr-HR" b="1" dirty="0"/>
              <a:t> </a:t>
            </a:r>
            <a:endParaRPr lang="hr-HR" b="1" dirty="0" smtClean="0"/>
          </a:p>
          <a:p>
            <a:pPr>
              <a:defRPr/>
            </a:pPr>
            <a:r>
              <a:rPr lang="hr-HR" b="1" dirty="0" smtClean="0"/>
              <a:t>Uvjeti </a:t>
            </a:r>
            <a:r>
              <a:rPr lang="hr-HR" b="1" dirty="0"/>
              <a:t>prihvatljivosti</a:t>
            </a:r>
            <a:r>
              <a:rPr lang="hr-HR" b="1" dirty="0" smtClean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/>
              <a:t>nisu prihvatljivi kao korisnici, vinogradari i pčelari ukoliko su ista ulaganja </a:t>
            </a:r>
            <a:endParaRPr lang="hr-HR" dirty="0" smtClean="0"/>
          </a:p>
          <a:p>
            <a:pPr algn="just"/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vi-VN" dirty="0" smtClean="0"/>
              <a:t> </a:t>
            </a:r>
            <a:r>
              <a:rPr lang="vi-VN" dirty="0"/>
              <a:t>propisana Nacionalnim programom pomoći sektoru vina i Nacionalnim </a:t>
            </a:r>
            <a:endParaRPr lang="hr-HR" dirty="0" smtClean="0"/>
          </a:p>
          <a:p>
            <a:pPr algn="just"/>
            <a:r>
              <a:rPr lang="hr-HR" dirty="0"/>
              <a:t> </a:t>
            </a:r>
            <a:r>
              <a:rPr lang="hr-HR" dirty="0" smtClean="0"/>
              <a:t>    </a:t>
            </a:r>
            <a:r>
              <a:rPr lang="vi-VN" dirty="0" smtClean="0"/>
              <a:t>pčelarskim </a:t>
            </a:r>
            <a:r>
              <a:rPr lang="vi-VN" dirty="0"/>
              <a:t>programom,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vi-VN" dirty="0"/>
              <a:t>nisu prihvatljivi kao korisnici,  trgovačka društva u teškoćama u smislu smjernica Unije za državne potpore u poljoprivredi i šumarstvu, te smjernica Unije o državnim potporama za sanaciju i restrukturiranje poduzetnika u teškoćama</a:t>
            </a:r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r>
              <a:rPr lang="hr-HR" dirty="0" smtClean="0"/>
              <a:t>Obnovljivi izvori energije 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dirty="0" smtClean="0"/>
              <a:t>kapacitet </a:t>
            </a:r>
            <a:r>
              <a:rPr lang="hr-HR" dirty="0"/>
              <a:t>proizvodnje energije iz obnovljivih izvora ne smije prelaziti </a:t>
            </a:r>
            <a:r>
              <a:rPr lang="hr-HR" dirty="0" smtClean="0"/>
              <a:t>ukupne potrebe </a:t>
            </a:r>
            <a:r>
              <a:rPr lang="hr-HR" dirty="0"/>
              <a:t>poljoprivrednog gospodarstva, 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dirty="0" smtClean="0"/>
              <a:t>ulaganja </a:t>
            </a:r>
            <a:r>
              <a:rPr lang="hr-HR" dirty="0"/>
              <a:t>u postrojenja za primarnu svrhu proizvodnje električne energije iz biomase su isključena iz potpore, ako ista ne koriste minimalni postotak toplinske energije</a:t>
            </a:r>
          </a:p>
          <a:p>
            <a:pPr>
              <a:defRPr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4688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6912768" cy="576064"/>
          </a:xfrm>
        </p:spPr>
        <p:txBody>
          <a:bodyPr/>
          <a:lstStyle/>
          <a:p>
            <a:r>
              <a:rPr lang="hr-HR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4 - ULAGANJA U FIZIČKU </a:t>
            </a: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IMOVINU</a:t>
            </a:r>
            <a:endParaRPr lang="hr-H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None/>
              <a:defRPr/>
            </a:pPr>
            <a:endParaRPr lang="hr-HR" altLang="sr-Latn-RS" dirty="0"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endParaRPr lang="hr-HR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0" lvl="1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4.2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Potpora za ulaganja u preradu, marketing i/ili razvoj poljoprivrednih proizvoda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None/>
              <a:defRPr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600" b="1" dirty="0" smtClean="0">
                <a:solidFill>
                  <a:srgbClr val="000000"/>
                </a:solidFill>
                <a:cs typeface="Times New Roman" pitchFamily="18" charset="0"/>
              </a:rPr>
              <a:t>OPERACIJE: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endParaRPr lang="hr-HR" altLang="sr-Latn-RS" sz="16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600" b="1" dirty="0">
                <a:solidFill>
                  <a:srgbClr val="000000"/>
                </a:solidFill>
                <a:cs typeface="Times New Roman" pitchFamily="18" charset="0"/>
              </a:rPr>
              <a:t>4.2.1. povećanje dodane vrijednosti poljoprivrednim proizvodima, 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r>
              <a:rPr lang="hr-HR" altLang="sr-Latn-RS" sz="1600" b="1" dirty="0">
                <a:solidFill>
                  <a:srgbClr val="000000"/>
                </a:solidFill>
                <a:cs typeface="Times New Roman" pitchFamily="18" charset="0"/>
              </a:rPr>
              <a:t>4.2.2. korištenje obnovljivih izvora energije.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defRPr/>
            </a:pPr>
            <a:endParaRPr lang="hr-HR" altLang="sr-Latn-RS" sz="1600" b="1" dirty="0">
              <a:solidFill>
                <a:srgbClr val="FF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26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700808"/>
            <a:ext cx="8589640" cy="4680520"/>
          </a:xfrm>
        </p:spPr>
        <p:txBody>
          <a:bodyPr/>
          <a:lstStyle/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b="1" kern="0" dirty="0">
                <a:cs typeface="Times New Roman" pitchFamily="18" charset="0"/>
              </a:rPr>
              <a:t>Korisnici: </a:t>
            </a:r>
            <a:endParaRPr lang="hr-HR" altLang="sr-Latn-RS" b="1" kern="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500" b="1" kern="0" dirty="0" smtClean="0"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dirty="0" smtClean="0">
                <a:cs typeface="Times New Roman" pitchFamily="18" charset="0"/>
              </a:rPr>
              <a:t>OPG</a:t>
            </a:r>
            <a:r>
              <a:rPr lang="hr-HR" altLang="sr-Latn-RS" dirty="0">
                <a:cs typeface="Times New Roman" pitchFamily="18" charset="0"/>
              </a:rPr>
              <a:t>, obrti, zadruge, trgovačka društva koja se bave </a:t>
            </a:r>
            <a:r>
              <a:rPr lang="hr-HR" altLang="sr-Latn-RS" dirty="0" smtClean="0">
                <a:cs typeface="Times New Roman" pitchFamily="18" charset="0"/>
              </a:rPr>
              <a:t>preradom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dirty="0" smtClean="0">
                <a:cs typeface="Times New Roman" pitchFamily="18" charset="0"/>
              </a:rPr>
              <a:t>proizvoda </a:t>
            </a:r>
            <a:r>
              <a:rPr lang="hr-HR" altLang="sr-Latn-RS" dirty="0">
                <a:cs typeface="Times New Roman" pitchFamily="18" charset="0"/>
              </a:rPr>
              <a:t>iz Dodatka I Ugovora o EU i pamuka osim proizvoda ribarstva</a:t>
            </a:r>
          </a:p>
          <a:p>
            <a:r>
              <a:rPr lang="hr-HR" dirty="0"/>
              <a:t>Rezultat proizvodnog procesa mora biti proizvod koji je  u popisu poljoprivrednih proizvoda Dodatka I Ugovora o EU i pamuka osim proizvoda ribarstva.</a:t>
            </a:r>
          </a:p>
          <a:p>
            <a:pPr marL="171450" indent="-171450">
              <a:spcBef>
                <a:spcPct val="0"/>
              </a:spcBef>
              <a:tabLst>
                <a:tab pos="457200" algn="l"/>
              </a:tabLst>
              <a:defRPr/>
            </a:pPr>
            <a:endParaRPr lang="hr-HR" dirty="0" smtClean="0"/>
          </a:p>
          <a:p>
            <a:pPr marL="171450" indent="-17145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u="sng" dirty="0" smtClean="0"/>
              <a:t>Vinari </a:t>
            </a:r>
            <a:r>
              <a:rPr lang="hr-HR" u="sng" dirty="0"/>
              <a:t>i pčelari ne mogu ostvariti pravo na potporu ukoliko su ista ulaganja  </a:t>
            </a:r>
            <a:r>
              <a:rPr lang="hr-HR" u="sng" dirty="0" smtClean="0"/>
              <a:t>propisana </a:t>
            </a:r>
          </a:p>
          <a:p>
            <a:pPr marL="171450" indent="-171450"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u="sng" dirty="0" smtClean="0"/>
              <a:t>Nacionalnim </a:t>
            </a:r>
            <a:r>
              <a:rPr lang="hr-HR" u="sng" dirty="0"/>
              <a:t>programom pomoći sektoru vina i Nacionalnim pčelarskim </a:t>
            </a:r>
            <a:r>
              <a:rPr lang="hr-HR" u="sng" dirty="0" smtClean="0"/>
              <a:t>programom</a:t>
            </a:r>
          </a:p>
          <a:p>
            <a:pPr marL="171450" indent="-171450">
              <a:spcBef>
                <a:spcPct val="0"/>
              </a:spcBef>
              <a:tabLst>
                <a:tab pos="457200" algn="l"/>
              </a:tabLst>
              <a:defRPr/>
            </a:pPr>
            <a:endParaRPr lang="hr-HR" dirty="0"/>
          </a:p>
          <a:p>
            <a:pPr>
              <a:defRPr/>
            </a:pPr>
            <a:r>
              <a:rPr lang="hr-HR" b="1" dirty="0" smtClean="0"/>
              <a:t>Potpora</a:t>
            </a:r>
            <a:endParaRPr lang="hr-HR" b="1" dirty="0"/>
          </a:p>
          <a:p>
            <a:pPr>
              <a:spcBef>
                <a:spcPct val="0"/>
              </a:spcBef>
              <a:defRPr/>
            </a:pPr>
            <a:endParaRPr lang="hr-HR" altLang="sr-Latn-RS" sz="1200" dirty="0"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dirty="0">
                <a:cs typeface="Times New Roman" pitchFamily="18" charset="0"/>
              </a:rPr>
              <a:t>min. </a:t>
            </a:r>
            <a:r>
              <a:rPr lang="hr-HR" altLang="sr-Latn-RS" dirty="0" smtClean="0">
                <a:cs typeface="Times New Roman" pitchFamily="18" charset="0"/>
              </a:rPr>
              <a:t>5.000 </a:t>
            </a:r>
            <a:r>
              <a:rPr lang="hr-HR" altLang="sr-Latn-RS" dirty="0">
                <a:cs typeface="Times New Roman" pitchFamily="18" charset="0"/>
              </a:rPr>
              <a:t>EUR/projekt</a:t>
            </a:r>
          </a:p>
          <a:p>
            <a:pPr marL="17145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dirty="0" err="1">
                <a:cs typeface="Times New Roman" pitchFamily="18" charset="0"/>
              </a:rPr>
              <a:t>max</a:t>
            </a:r>
            <a:r>
              <a:rPr lang="hr-HR" altLang="sr-Latn-RS" dirty="0">
                <a:cs typeface="Times New Roman" pitchFamily="18" charset="0"/>
              </a:rPr>
              <a:t>. </a:t>
            </a:r>
            <a:r>
              <a:rPr lang="hr-HR" altLang="sr-Latn-RS" dirty="0" smtClean="0">
                <a:cs typeface="Times New Roman" pitchFamily="18" charset="0"/>
              </a:rPr>
              <a:t>3 </a:t>
            </a:r>
            <a:r>
              <a:rPr lang="hr-HR" altLang="sr-Latn-RS" dirty="0" err="1">
                <a:cs typeface="Times New Roman" pitchFamily="18" charset="0"/>
              </a:rPr>
              <a:t>mil</a:t>
            </a:r>
            <a:r>
              <a:rPr lang="hr-HR" altLang="sr-Latn-RS" dirty="0">
                <a:cs typeface="Times New Roman" pitchFamily="18" charset="0"/>
              </a:rPr>
              <a:t> </a:t>
            </a:r>
            <a:r>
              <a:rPr lang="hr-HR" altLang="sr-Latn-RS" dirty="0" smtClean="0">
                <a:cs typeface="Times New Roman" pitchFamily="18" charset="0"/>
              </a:rPr>
              <a:t>EUR/projekt</a:t>
            </a:r>
          </a:p>
          <a:p>
            <a:pPr marL="171450" lvl="0" indent="-171450">
              <a:spcBef>
                <a:spcPct val="0"/>
              </a:spcBef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5 </a:t>
            </a:r>
            <a:r>
              <a:rPr lang="hr-HR" altLang="sr-Latn-RS" dirty="0" err="1">
                <a:solidFill>
                  <a:srgbClr val="000000"/>
                </a:solidFill>
                <a:cs typeface="Times New Roman" pitchFamily="18" charset="0"/>
              </a:rPr>
              <a:t>mil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€/za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ulaganja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u pojedine aktivnosti u sektorima mesa i mlijeka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hr-HR" altLang="sr-Latn-RS" dirty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hr-HR" altLang="sr-Latn-RS" dirty="0">
                <a:cs typeface="Times New Roman" pitchFamily="18" charset="0"/>
              </a:rPr>
              <a:t>U slučaju ulaganja samo u operacije vezane uz </a:t>
            </a:r>
            <a:r>
              <a:rPr lang="hr-HR" altLang="sr-Latn-RS" b="1" dirty="0">
                <a:cs typeface="Times New Roman" pitchFamily="18" charset="0"/>
              </a:rPr>
              <a:t>korištenje obnovljivih izvora energije, </a:t>
            </a:r>
            <a:r>
              <a:rPr lang="hr-HR" altLang="sr-Latn-RS" dirty="0">
                <a:cs typeface="Times New Roman" pitchFamily="18" charset="0"/>
              </a:rPr>
              <a:t>maksimalna potpora je 1 milijun €/</a:t>
            </a:r>
            <a:r>
              <a:rPr lang="hr-HR" altLang="sr-Latn-RS" dirty="0" smtClean="0">
                <a:cs typeface="Times New Roman" pitchFamily="18" charset="0"/>
              </a:rPr>
              <a:t>projekt</a:t>
            </a:r>
            <a:endParaRPr lang="hr-HR" altLang="sr-Latn-R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714811" cy="5589240"/>
          </a:xfrm>
        </p:spPr>
        <p:txBody>
          <a:bodyPr/>
          <a:lstStyle/>
          <a:p>
            <a:pPr>
              <a:defRPr/>
            </a:pPr>
            <a:r>
              <a:rPr lang="hr-HR" altLang="sr-Latn-RS" b="1" dirty="0" smtClean="0"/>
              <a:t>Prihvatljiva ulaganja:</a:t>
            </a:r>
            <a:endParaRPr lang="hr-HR" altLang="sr-Latn-RS" b="1" dirty="0" smtClean="0">
              <a:cs typeface="Times New Roman" pitchFamily="18" charset="0"/>
            </a:endParaRPr>
          </a:p>
          <a:p>
            <a:pPr>
              <a:defRPr/>
            </a:pPr>
            <a:endParaRPr lang="hr-HR" altLang="sr-Latn-RS" sz="8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izgradnju i/ili rekonstrukciju i/ili opremanje objekata za preradu voća, povrća, grožđa (osim za vino), aromatičnog i ljekovitog bilja i gljiva s pripadajućom unutarnjom i vanjskom infrastrukturom uključujući preradu ostataka iz proizvodnje,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izgradnju i/ili rekonstrukciju i /ili opremanje klaonica, </a:t>
            </a:r>
            <a:r>
              <a:rPr lang="hr-HR" dirty="0" err="1" smtClean="0"/>
              <a:t>rasjekaonica</a:t>
            </a:r>
            <a:r>
              <a:rPr lang="hr-HR" dirty="0" smtClean="0"/>
              <a:t>, hladnjača, objekata za preradu mesa i jaja s pripadajućom unutarnjom i vanjskom infrastrukturom,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izgradnju ili rekonstrukciju i/ili opremanje objekata za preradu maslina, komine masline s pripadajućom unutarnjom i vanjskom infrastrukturom te trženje maslinovog ulja,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izgradnju i/ili rekonstrukciju i/ili opremanje objekata za preradu žitarica i uljarica s pripadajućom unutarnjom i vanjskom infrastrukturom,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izgradnju i/ili rekonstrukciju i/ili opremanje objekata za preradu meda s pripadajućom unutarnjom i vanjskom infrastrukturom,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kupnju mehanizacije, gospodarskih vozila, strojeva i opreme (uključujući tehnološku i informatičku opremu) za preradu, pakiranje, etiketiranje skladištenje, manipulaciju.</a:t>
            </a:r>
          </a:p>
        </p:txBody>
      </p:sp>
    </p:spTree>
    <p:extLst>
      <p:ext uri="{BB962C8B-B14F-4D97-AF65-F5344CB8AC3E}">
        <p14:creationId xmlns:p14="http://schemas.microsoft.com/office/powerpoint/2010/main" val="29187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/>
          <a:lstStyle/>
          <a:p>
            <a:r>
              <a:rPr lang="hr-HR" altLang="sr-Latn-RS" dirty="0">
                <a:latin typeface="Times New Roman" pitchFamily="18" charset="0"/>
                <a:cs typeface="Times New Roman" pitchFamily="18" charset="0"/>
              </a:rPr>
              <a:t>ZAJEDNIČKA POLJOPRIVREDNA POLITIKA EU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646260"/>
          </a:xfrm>
        </p:spPr>
        <p:txBody>
          <a:bodyPr/>
          <a:lstStyle/>
          <a:p>
            <a:pPr lvl="0" eaLnBrk="1" hangingPunct="1">
              <a:buClr>
                <a:srgbClr val="002060"/>
              </a:buClr>
            </a:pPr>
            <a:endParaRPr lang="hr-HR" altLang="sr-Latn-RS" sz="20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>
              <a:buClr>
                <a:srgbClr val="002060"/>
              </a:buClr>
            </a:pPr>
            <a:r>
              <a:rPr lang="hr-HR" altLang="sr-Latn-RS" sz="2000" b="1" dirty="0" smtClean="0">
                <a:solidFill>
                  <a:prstClr val="black"/>
                </a:solidFill>
                <a:cs typeface="Times New Roman" pitchFamily="18" charset="0"/>
              </a:rPr>
              <a:t>Zajednička </a:t>
            </a:r>
            <a:r>
              <a:rPr lang="hr-HR" altLang="sr-Latn-RS" sz="2000" b="1" dirty="0">
                <a:solidFill>
                  <a:prstClr val="black"/>
                </a:solidFill>
                <a:cs typeface="Times New Roman" pitchFamily="18" charset="0"/>
              </a:rPr>
              <a:t>poljoprivredna politika podrazumijeva skupinu pravila i mehanizama koji reguliraju proizvodnju, prodaju i promet poljoprivrednih proizvoda u EU</a:t>
            </a:r>
          </a:p>
          <a:p>
            <a:pPr lvl="0" eaLnBrk="1" hangingPunct="1">
              <a:buClr>
                <a:srgbClr val="002060"/>
              </a:buClr>
            </a:pPr>
            <a:endParaRPr lang="hr-HR" altLang="sr-Latn-RS" sz="2000" b="1" dirty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>
              <a:buClr>
                <a:srgbClr val="002060"/>
              </a:buClr>
            </a:pPr>
            <a:r>
              <a:rPr lang="hr-HR" altLang="sr-Latn-RS" sz="2000" dirty="0">
                <a:solidFill>
                  <a:prstClr val="black"/>
                </a:solidFill>
                <a:cs typeface="Times New Roman" pitchFamily="18" charset="0"/>
              </a:rPr>
              <a:t>DJELOVANJE KROZ DVA STUPA</a:t>
            </a:r>
            <a:r>
              <a:rPr lang="hr-HR" altLang="sr-Latn-RS" sz="2000" dirty="0" smtClean="0">
                <a:solidFill>
                  <a:prstClr val="black"/>
                </a:solidFill>
                <a:cs typeface="Times New Roman" pitchFamily="18" charset="0"/>
              </a:rPr>
              <a:t>:</a:t>
            </a:r>
            <a:endParaRPr lang="hr-HR" altLang="sr-Latn-RS" sz="20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>
              <a:buClr>
                <a:srgbClr val="002060"/>
              </a:buClr>
            </a:pPr>
            <a:r>
              <a:rPr lang="hr-HR" altLang="sr-Latn-RS" sz="2000" b="1" dirty="0" smtClean="0">
                <a:solidFill>
                  <a:prstClr val="black"/>
                </a:solidFill>
                <a:cs typeface="Times New Roman" pitchFamily="18" charset="0"/>
              </a:rPr>
              <a:t>1</a:t>
            </a:r>
            <a:r>
              <a:rPr lang="hr-HR" altLang="sr-Latn-RS" sz="2000" b="1" dirty="0">
                <a:solidFill>
                  <a:prstClr val="black"/>
                </a:solidFill>
                <a:cs typeface="Times New Roman" pitchFamily="18" charset="0"/>
              </a:rPr>
              <a:t>. IZRAVNA PLAĆANJA I TRŽIŠNE INTERVENCIJE, </a:t>
            </a:r>
          </a:p>
          <a:p>
            <a:pPr lvl="0" eaLnBrk="1" hangingPunct="1">
              <a:buClr>
                <a:srgbClr val="002060"/>
              </a:buClr>
            </a:pPr>
            <a:r>
              <a:rPr lang="hr-HR" altLang="sr-Latn-RS" sz="2000" b="1" u="sng" dirty="0">
                <a:solidFill>
                  <a:srgbClr val="000000"/>
                </a:solidFill>
                <a:cs typeface="Times New Roman" pitchFamily="18" charset="0"/>
              </a:rPr>
              <a:t>2. RURALNI </a:t>
            </a:r>
            <a:r>
              <a:rPr lang="hr-HR" altLang="sr-Latn-RS" sz="2000" b="1" u="sng" dirty="0" smtClean="0">
                <a:solidFill>
                  <a:srgbClr val="000000"/>
                </a:solidFill>
                <a:cs typeface="Times New Roman" pitchFamily="18" charset="0"/>
              </a:rPr>
              <a:t>RAZVOJ</a:t>
            </a:r>
            <a:endParaRPr lang="hr-HR" altLang="sr-Latn-RS" sz="2000" b="1" u="sng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14958" y="4941168"/>
            <a:ext cx="770485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hr-HR" sz="1600" b="1" i="1" kern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PRAVNA </a:t>
            </a:r>
            <a:r>
              <a:rPr lang="hr-HR" sz="1600" b="1" i="1" kern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ZA IZRADU </a:t>
            </a:r>
            <a:r>
              <a:rPr lang="hr-HR" sz="1600" b="1" i="1" kern="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 RURALNOG RAZVOJA</a:t>
            </a:r>
            <a:endParaRPr lang="hr-HR" sz="1600" b="1" i="1" kern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hr-HR" sz="20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Uredba </a:t>
            </a:r>
            <a:r>
              <a:rPr lang="hr-HR" sz="20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(EU) br. 1305/2013 Europskog parlamenta i Vijeća o potpori ruralnom razvoju iz Europskoga poljoprivrednog fonda za ruralni razvoj (usvojena u prosincu 2013.)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95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76664"/>
          </a:xfrm>
        </p:spPr>
        <p:txBody>
          <a:bodyPr/>
          <a:lstStyle/>
          <a:p>
            <a:pPr algn="just"/>
            <a:endParaRPr lang="hr-HR" b="1" dirty="0" smtClean="0">
              <a:solidFill>
                <a:srgbClr val="FF0000"/>
              </a:solidFill>
            </a:endParaRPr>
          </a:p>
          <a:p>
            <a:pPr algn="just"/>
            <a:endParaRPr lang="hr-HR" b="1" dirty="0" smtClean="0">
              <a:solidFill>
                <a:srgbClr val="FF0000"/>
              </a:solidFill>
            </a:endParaRPr>
          </a:p>
          <a:p>
            <a:pPr algn="just"/>
            <a:r>
              <a:rPr lang="hr-HR" b="1" dirty="0" smtClean="0"/>
              <a:t>Prihvatljiva ulaganja:</a:t>
            </a:r>
          </a:p>
          <a:p>
            <a:pPr marL="285750" indent="-285750" algn="just">
              <a:buFont typeface="Times New Roman" panose="02020603050405020304" pitchFamily="18" charset="0"/>
              <a:buChar char="-"/>
            </a:pPr>
            <a:endParaRPr lang="hr-HR" sz="5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izgradnju i/ili rekonstrukciju i/ili opremanje objekata za preradu žitarica i uljarica s pripadajućom unutarnjom i vanjskom infrastrukturom,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/>
              <a:t>ulaganje u postrojenja za proizvodnju energije iz obnovljivih izvora (izgradnja i oprema) za potrebe proizvodnog procesa na poljoprivrednom gospodarstvu s pripadajućom infrastrukturom,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ulaganje u laboratorij i laboratorijsku opremu za potrebe analize proizvoda,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ulaganja u prilagodbu novouvedenim standardima,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ulaganje u razminiranje zemljišta kao dio projekta,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ulaganje u kupnju zemljišta i objekata radi realizacije projekta do 10 %  vrijednosti ukupno prihvatljivih troškova projekta uz mogućnost kupnje prije prijave na natječaj, ali ne prije 01.01.2014. godine.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hr-HR" sz="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1556792"/>
            <a:ext cx="7941568" cy="4824536"/>
          </a:xfrm>
        </p:spPr>
        <p:txBody>
          <a:bodyPr/>
          <a:lstStyle/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b="1" dirty="0" smtClean="0"/>
              <a:t>Potpora</a:t>
            </a:r>
            <a:r>
              <a:rPr lang="hr-HR" dirty="0" smtClean="0"/>
              <a:t>:</a:t>
            </a:r>
            <a:endParaRPr lang="hr-HR" dirty="0"/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dirty="0"/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pl-PL" altLang="sr-Latn-RS" b="1" dirty="0">
                <a:solidFill>
                  <a:srgbClr val="000000"/>
                </a:solidFill>
                <a:cs typeface="Times New Roman" pitchFamily="18" charset="0"/>
              </a:rPr>
              <a:t>50% </a:t>
            </a:r>
            <a:r>
              <a:rPr lang="pl-PL" altLang="sr-Latn-RS" dirty="0">
                <a:solidFill>
                  <a:srgbClr val="000000"/>
                </a:solidFill>
                <a:cs typeface="Times New Roman" pitchFamily="18" charset="0"/>
              </a:rPr>
              <a:t>od iznosa prihvatljivog ulaganja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Uvećanje za 20%: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u="sng" dirty="0">
              <a:solidFill>
                <a:srgbClr val="000000"/>
              </a:solidFill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zajednička </a:t>
            </a:r>
            <a:r>
              <a:rPr lang="hr-HR" dirty="0"/>
              <a:t>ulaganja uključujući ona povezana s  proizvođačkim organizacijama,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ulaganja </a:t>
            </a:r>
            <a:r>
              <a:rPr lang="hr-HR" dirty="0"/>
              <a:t>unutar Europskoga inovacijskog partnerstva EIP za poljoprivrednu produktivnost i održivost</a:t>
            </a: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u="sng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Moguća plaćanja u obrocima</a:t>
            </a: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do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najviše 3</a:t>
            </a: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Clr>
                <a:srgbClr val="000000"/>
              </a:buClr>
              <a:buFontTx/>
              <a:buChar char="-"/>
              <a:tabLst>
                <a:tab pos="88900" algn="l"/>
              </a:tabLst>
              <a:defRPr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Mogućnost plaćanja predujmom do 50% ugovorenih sredstava</a:t>
            </a:r>
          </a:p>
          <a:p>
            <a:pPr>
              <a:spcBef>
                <a:spcPct val="0"/>
              </a:spcBef>
              <a:buClr>
                <a:srgbClr val="000000"/>
              </a:buClr>
              <a:tabLst>
                <a:tab pos="88900" algn="l"/>
              </a:tabLst>
              <a:defRPr/>
            </a:pPr>
            <a:endParaRPr lang="hr-HR" altLang="sr-Latn-RS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88900" algn="l"/>
              </a:tabLst>
              <a:defRPr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bankovno ili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istovjetno jamstvo u 100% vrijednosti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predujma</a:t>
            </a: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36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692696"/>
            <a:ext cx="8424936" cy="6165304"/>
          </a:xfrm>
        </p:spPr>
        <p:txBody>
          <a:bodyPr/>
          <a:lstStyle/>
          <a:p>
            <a:pPr>
              <a:defRPr/>
            </a:pPr>
            <a:endParaRPr lang="hr-HR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hr-HR" b="1" dirty="0" smtClean="0"/>
              <a:t>Uvjeti </a:t>
            </a:r>
            <a:r>
              <a:rPr lang="hr-HR" b="1" dirty="0"/>
              <a:t>prihvatljivosti:</a:t>
            </a:r>
          </a:p>
          <a:p>
            <a:pPr algn="just"/>
            <a:endParaRPr lang="hr-HR" sz="5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korisnik </a:t>
            </a:r>
            <a:r>
              <a:rPr lang="hr-HR" dirty="0"/>
              <a:t>mora na početku ulaganja biti registriran za obavljanje određene prerađivačke djelatnosti za proizvode iz Dodatka I Ugovora o EU i pamuka osim proizvoda ribarstva. Ako nije registriran na početku mora to biti u trenutku podnošenja posljednjeg zahtjeva za isplatu,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ulaganje </a:t>
            </a:r>
            <a:r>
              <a:rPr lang="hr-HR" dirty="0"/>
              <a:t>se mora odnositi na preradu, i/ili trženje i/ili razvoj poljoprivrednih proizvoda iz Dodatka I Ugovora o EU osim proizvoda ribarstva i ulaganje mora biti u skladu s EU standardima,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korisnik </a:t>
            </a:r>
            <a:r>
              <a:rPr lang="hr-HR" dirty="0"/>
              <a:t>mora dostaviti poslovni plan,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korisnik </a:t>
            </a:r>
            <a:r>
              <a:rPr lang="hr-HR" dirty="0"/>
              <a:t>mora imati podmirene financijske obveze prema državnom proračunu u trenutku prijave,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korisniku nije dopuštena kupnja objekta unutar krvnog srodstva  i drugog stupnja tazbinskog srodstva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nisu </a:t>
            </a:r>
            <a:r>
              <a:rPr lang="hr-HR" dirty="0"/>
              <a:t>prihvatljivi kao korisnici, vinari i pčelari ukoliko su ista ulaganja  propisana Nacionalnim programom pomoći sektoru vina i Nacionalnim pčelarskim programom, </a:t>
            </a:r>
          </a:p>
        </p:txBody>
      </p:sp>
    </p:spTree>
    <p:extLst>
      <p:ext uri="{BB962C8B-B14F-4D97-AF65-F5344CB8AC3E}">
        <p14:creationId xmlns:p14="http://schemas.microsoft.com/office/powerpoint/2010/main" val="147130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3816424"/>
          </a:xfrm>
        </p:spPr>
        <p:txBody>
          <a:bodyPr/>
          <a:lstStyle/>
          <a:p>
            <a:pPr>
              <a:defRPr/>
            </a:pPr>
            <a:endParaRPr lang="hr-HR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hr-HR" b="1" dirty="0" smtClean="0"/>
              <a:t>Uvjeti </a:t>
            </a:r>
            <a:r>
              <a:rPr lang="hr-HR" b="1" dirty="0"/>
              <a:t>prihvatljivosti</a:t>
            </a:r>
            <a:r>
              <a:rPr lang="hr-HR" b="1" dirty="0" smtClean="0"/>
              <a:t>:</a:t>
            </a: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hr-HR" dirty="0"/>
              <a:t>nisu prihvatljivi kao korisnici, trgovačka društva u teškoćama u smislu smjernica Unije za državne potpore u poljoprivredi i šumarstvu, te smjernica Unije o državnim potporama za sanaciju i restrukturiranje poduzetnika u teškoćama</a:t>
            </a:r>
          </a:p>
          <a:p>
            <a:endParaRPr lang="hr-HR" dirty="0" smtClean="0"/>
          </a:p>
          <a:p>
            <a:pPr lvl="0">
              <a:defRPr/>
            </a:pPr>
            <a:r>
              <a:rPr lang="hr-HR" dirty="0">
                <a:solidFill>
                  <a:prstClr val="black"/>
                </a:solidFill>
              </a:rPr>
              <a:t>Obnovljivi izvori energije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kapacitet </a:t>
            </a:r>
            <a:r>
              <a:rPr lang="hr-HR" dirty="0"/>
              <a:t>proizvodnje energije iz obnovljivih izvora ne smije prelaziti </a:t>
            </a:r>
            <a:r>
              <a:rPr lang="hr-HR" dirty="0" smtClean="0"/>
              <a:t>ukupne potrebe </a:t>
            </a:r>
            <a:r>
              <a:rPr lang="hr-HR" dirty="0"/>
              <a:t>poljoprivrednog gospodarstva,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ulaganja </a:t>
            </a:r>
            <a:r>
              <a:rPr lang="hr-HR" dirty="0"/>
              <a:t>u postrojenja za primarnu svrhu proizvodnje električne energije iz biomase su isključena iz potpore, ako ista ne koriste minimalni postotak toplinske energije</a:t>
            </a:r>
          </a:p>
          <a:p>
            <a:pPr algn="just">
              <a:defRPr/>
            </a:pPr>
            <a:endParaRPr lang="hr-HR" b="1" dirty="0"/>
          </a:p>
          <a:p>
            <a:pPr algn="just"/>
            <a:endParaRPr lang="hr-HR" sz="500" dirty="0" smtClean="0"/>
          </a:p>
        </p:txBody>
      </p:sp>
    </p:spTree>
    <p:extLst>
      <p:ext uri="{BB962C8B-B14F-4D97-AF65-F5344CB8AC3E}">
        <p14:creationId xmlns:p14="http://schemas.microsoft.com/office/powerpoint/2010/main" val="18890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12776"/>
            <a:ext cx="8676456" cy="5112568"/>
          </a:xfrm>
        </p:spPr>
        <p:txBody>
          <a:bodyPr/>
          <a:lstStyle/>
          <a:p>
            <a:pPr marL="0" lvl="1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4.3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otpora za ulaganja u infrastrukturu vezano uz razvoj, modernizaciju </a:t>
            </a:r>
          </a:p>
          <a:p>
            <a:pPr marL="0" lvl="1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i  prilagodbu poljoprivrede i šumarstva 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sz="800" dirty="0" smtClean="0"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hr-HR" sz="1600" dirty="0">
                <a:ea typeface="Calibri"/>
              </a:rPr>
              <a:t>OPERACIJE: </a:t>
            </a:r>
          </a:p>
          <a:p>
            <a:pPr>
              <a:spcAft>
                <a:spcPts val="0"/>
              </a:spcAft>
            </a:pPr>
            <a:r>
              <a:rPr lang="hr-HR" sz="1600" dirty="0">
                <a:ea typeface="Calibri"/>
              </a:rPr>
              <a:t>4.3.1. učinkovito korištenje vode u poljoprivredi,</a:t>
            </a:r>
          </a:p>
          <a:p>
            <a:pPr>
              <a:spcAft>
                <a:spcPts val="0"/>
              </a:spcAft>
            </a:pPr>
            <a:r>
              <a:rPr lang="hr-HR" sz="1600" dirty="0">
                <a:ea typeface="Calibri"/>
              </a:rPr>
              <a:t>4.3.2. </a:t>
            </a:r>
            <a:r>
              <a:rPr lang="vi-VN" sz="1600" dirty="0">
                <a:ea typeface="Calibri"/>
              </a:rPr>
              <a:t>okrupnjavanje/komasacija posjeda i uređenje poljoprivredne i šumske infrastrukture 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sz="1600" b="1" dirty="0"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sz="1600" b="1" dirty="0" smtClean="0">
                <a:cs typeface="Times New Roman" pitchFamily="18" charset="0"/>
              </a:rPr>
              <a:t>Korisnici</a:t>
            </a: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:</a:t>
            </a:r>
            <a:endParaRPr lang="hr-HR" altLang="sr-Latn-RS" sz="16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hr-HR" sz="1600" dirty="0"/>
              <a:t>4.3.1. </a:t>
            </a:r>
            <a:endParaRPr lang="hr-HR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600" dirty="0" smtClean="0"/>
              <a:t>jedinice područne (</a:t>
            </a:r>
            <a:r>
              <a:rPr lang="hr-HR" sz="1600" b="1" dirty="0"/>
              <a:t>regionalne ) </a:t>
            </a:r>
            <a:r>
              <a:rPr lang="hr-HR" sz="1600" dirty="0"/>
              <a:t>samouprave </a:t>
            </a:r>
          </a:p>
          <a:p>
            <a:r>
              <a:rPr lang="hr-HR" sz="1600" dirty="0"/>
              <a:t>4.3.2. </a:t>
            </a:r>
            <a:endParaRPr lang="hr-HR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600" dirty="0" smtClean="0"/>
              <a:t>privatni </a:t>
            </a:r>
            <a:r>
              <a:rPr lang="hr-HR" sz="1600" dirty="0" err="1" smtClean="0"/>
              <a:t>šumoposjednici</a:t>
            </a:r>
            <a:r>
              <a:rPr lang="hr-HR" sz="1600" dirty="0" smtClean="0"/>
              <a:t> i njihove udruge, vlasnici šuma, pravni subjekti koji gospodare šumama i šumskim zemljištem u privatnom i/ili vlasništvu RH, </a:t>
            </a:r>
            <a:r>
              <a:rPr lang="hr-HR" sz="1600" dirty="0" err="1" smtClean="0"/>
              <a:t>lovoovlaštenici</a:t>
            </a:r>
            <a:r>
              <a:rPr lang="hr-HR" sz="1600" dirty="0" smtClean="0"/>
              <a:t>  za okrupnjavanje </a:t>
            </a:r>
            <a:r>
              <a:rPr lang="hr-HR" sz="1600" dirty="0" err="1" smtClean="0"/>
              <a:t>šumoposjeda</a:t>
            </a:r>
            <a:r>
              <a:rPr lang="hr-HR" sz="1600" dirty="0" smtClean="0"/>
              <a:t>, izgradnju i održavanje rekonstrukciju šumske infrastrukture (cesta i </a:t>
            </a:r>
            <a:r>
              <a:rPr lang="hr-HR" sz="1600" dirty="0" err="1" smtClean="0"/>
              <a:t>vlake</a:t>
            </a:r>
            <a:r>
              <a:rPr lang="hr-HR" sz="1600" dirty="0" smtClean="0"/>
              <a:t>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600" dirty="0" smtClean="0"/>
              <a:t>jedinice lokalne i regionalne (područne) samouprave za komasaciju poljoprivrednog zemljišta,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600" dirty="0" smtClean="0"/>
              <a:t>obiteljska poljoprivredna gospodarstva, obrti, zadruge, trgovačka društva za izgradnja pristupnih cesta poljoprivrednom zemljištu.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sz="800" dirty="0">
              <a:solidFill>
                <a:srgbClr val="000000"/>
              </a:solidFill>
              <a:cs typeface="Times New Roman" pitchFamily="18" charset="0"/>
            </a:endParaRPr>
          </a:p>
          <a:p>
            <a:pPr marL="171450" indent="-1714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r-HR" altLang="sr-Latn-RS" sz="14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dirty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defRPr/>
            </a:pP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95536" y="908720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None/>
              <a:defRPr/>
            </a:pP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4 - ULAGANJA U FIZIČKU IMOVINU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268760"/>
            <a:ext cx="8829675" cy="5112568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0000"/>
              </a:buClr>
            </a:pP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Ulaganja:</a:t>
            </a:r>
            <a:endParaRPr lang="hr-HR" altLang="sr-Latn-RS" sz="1400" b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hr-HR" sz="1400" dirty="0" smtClean="0">
                <a:ea typeface="Calibri"/>
              </a:rPr>
              <a:t>4.3.1</a:t>
            </a:r>
            <a:r>
              <a:rPr lang="hr-HR" sz="1400" dirty="0">
                <a:ea typeface="Calibri"/>
              </a:rPr>
              <a:t>. </a:t>
            </a:r>
            <a:r>
              <a:rPr lang="hr-HR" sz="1400" dirty="0" smtClean="0">
                <a:ea typeface="Calibri"/>
              </a:rPr>
              <a:t>(</a:t>
            </a:r>
            <a:r>
              <a:rPr lang="nl-NL" sz="1400" dirty="0" smtClean="0">
                <a:ea typeface="Calibri"/>
              </a:rPr>
              <a:t>učinkovito </a:t>
            </a:r>
            <a:r>
              <a:rPr lang="nl-NL" sz="1400" dirty="0">
                <a:ea typeface="Calibri"/>
              </a:rPr>
              <a:t>korištenje vode u </a:t>
            </a:r>
            <a:r>
              <a:rPr lang="nl-NL" sz="1400" dirty="0" smtClean="0">
                <a:ea typeface="Calibri"/>
              </a:rPr>
              <a:t>poljoprivredi</a:t>
            </a:r>
            <a:r>
              <a:rPr lang="hr-HR" sz="1400" dirty="0" smtClean="0">
                <a:ea typeface="Calibri"/>
              </a:rPr>
              <a:t>)</a:t>
            </a:r>
            <a:endParaRPr lang="nl-NL" sz="1400" dirty="0">
              <a:ea typeface="Calibri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 smtClean="0">
                <a:ea typeface="Calibri"/>
              </a:rPr>
              <a:t>ulaganje </a:t>
            </a:r>
            <a:r>
              <a:rPr lang="hr-HR" sz="1400" dirty="0">
                <a:ea typeface="Calibri"/>
              </a:rPr>
              <a:t>u izgradnju sustava (infrastrukture) za navodnjavanje</a:t>
            </a:r>
          </a:p>
          <a:p>
            <a:pPr>
              <a:spcAft>
                <a:spcPts val="0"/>
              </a:spcAft>
            </a:pPr>
            <a:r>
              <a:rPr lang="hr-HR" sz="1400" dirty="0" smtClean="0">
                <a:ea typeface="Calibri"/>
              </a:rPr>
              <a:t>4.3.2</a:t>
            </a:r>
            <a:r>
              <a:rPr lang="hr-HR" sz="1400" dirty="0">
                <a:ea typeface="Calibri"/>
              </a:rPr>
              <a:t>. </a:t>
            </a:r>
            <a:r>
              <a:rPr lang="hr-HR" sz="1400" dirty="0" smtClean="0">
                <a:ea typeface="Calibri"/>
              </a:rPr>
              <a:t>(okrupnjavanje i izgradnja cestovne infrastrukture)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 smtClean="0">
                <a:ea typeface="Calibri"/>
              </a:rPr>
              <a:t>ulaganje u okrupnjavanje </a:t>
            </a:r>
            <a:r>
              <a:rPr lang="hr-HR" sz="1400" dirty="0" err="1" smtClean="0">
                <a:ea typeface="Calibri"/>
              </a:rPr>
              <a:t>šumopsjeda</a:t>
            </a:r>
            <a:r>
              <a:rPr lang="hr-HR" sz="1400" dirty="0" smtClean="0">
                <a:ea typeface="Calibri"/>
              </a:rPr>
              <a:t>,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 smtClean="0">
                <a:ea typeface="Calibri"/>
              </a:rPr>
              <a:t>ulaganje u komasaciju poljoprivrednog zemljišta,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>
                <a:ea typeface="Calibri"/>
                <a:cs typeface="Times New Roman"/>
              </a:rPr>
              <a:t>ulaganje u izgradnju i rekonstrukciju  šumskih cesta  vlaka i ostale šumske infrastrukture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>
                <a:ea typeface="Calibri"/>
                <a:cs typeface="Times New Roman"/>
              </a:rPr>
              <a:t>ulaganje u razminiranje poljoprivrednog zemljišta, šuma i šumskog zemljišta kao dio projekta</a:t>
            </a: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lnSpc>
                <a:spcPts val="1000"/>
              </a:lnSpc>
              <a:spcAft>
                <a:spcPts val="1000"/>
              </a:spcAft>
            </a:pPr>
            <a:r>
              <a:rPr lang="hr-HR" sz="1600" b="1" dirty="0" smtClean="0">
                <a:ea typeface="Calibri"/>
                <a:cs typeface="Times New Roman"/>
              </a:rPr>
              <a:t>Potpora:</a:t>
            </a:r>
          </a:p>
          <a:p>
            <a:pPr>
              <a:lnSpc>
                <a:spcPts val="1000"/>
              </a:lnSpc>
              <a:spcAft>
                <a:spcPts val="1000"/>
              </a:spcAft>
            </a:pPr>
            <a:r>
              <a:rPr lang="hr-HR" sz="1400" dirty="0" smtClean="0">
                <a:ea typeface="Calibri"/>
                <a:cs typeface="Times New Roman"/>
              </a:rPr>
              <a:t>4.3.1</a:t>
            </a:r>
            <a:r>
              <a:rPr lang="hr-HR" sz="1400" dirty="0">
                <a:ea typeface="Calibri"/>
                <a:cs typeface="Times New Roman"/>
              </a:rPr>
              <a:t>. </a:t>
            </a:r>
            <a:r>
              <a:rPr lang="hr-HR" sz="1400" dirty="0" smtClean="0">
                <a:ea typeface="Calibri"/>
                <a:cs typeface="Times New Roman"/>
              </a:rPr>
              <a:t> </a:t>
            </a:r>
          </a:p>
          <a:p>
            <a:pPr>
              <a:lnSpc>
                <a:spcPts val="1000"/>
              </a:lnSpc>
              <a:spcAft>
                <a:spcPts val="1000"/>
              </a:spcAft>
            </a:pPr>
            <a:r>
              <a:rPr lang="hr-HR" sz="1400" dirty="0" smtClean="0">
                <a:ea typeface="Calibri"/>
                <a:cs typeface="Times New Roman"/>
              </a:rPr>
              <a:t>min. 5000 € po projektu, </a:t>
            </a:r>
            <a:r>
              <a:rPr lang="hr-HR" sz="1400" dirty="0" err="1" smtClean="0">
                <a:ea typeface="Calibri"/>
                <a:cs typeface="Times New Roman"/>
              </a:rPr>
              <a:t>max</a:t>
            </a:r>
            <a:r>
              <a:rPr lang="hr-HR" sz="1400" dirty="0" smtClean="0">
                <a:ea typeface="Calibri"/>
                <a:cs typeface="Times New Roman"/>
              </a:rPr>
              <a:t> do 15 mil. € po projektu, intenzitet potpore 100% prihvatljivih troškova</a:t>
            </a:r>
            <a:endParaRPr lang="hr-HR" sz="1400" dirty="0">
              <a:ea typeface="Calibri"/>
              <a:cs typeface="Times New Roman"/>
            </a:endParaRPr>
          </a:p>
          <a:p>
            <a:pPr>
              <a:lnSpc>
                <a:spcPts val="1000"/>
              </a:lnSpc>
              <a:spcAft>
                <a:spcPts val="1000"/>
              </a:spcAft>
            </a:pPr>
            <a:r>
              <a:rPr lang="hr-HR" sz="1400" dirty="0" smtClean="0">
                <a:ea typeface="Calibri"/>
                <a:cs typeface="Times New Roman"/>
              </a:rPr>
              <a:t>4.3.2. </a:t>
            </a:r>
          </a:p>
          <a:p>
            <a:pPr marL="285750" indent="-285750">
              <a:lnSpc>
                <a:spcPts val="1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hr-HR" sz="1400" dirty="0" smtClean="0">
                <a:ea typeface="Calibri"/>
                <a:cs typeface="Times New Roman"/>
              </a:rPr>
              <a:t>ulaganje </a:t>
            </a:r>
            <a:r>
              <a:rPr lang="hr-HR" sz="1400" dirty="0">
                <a:ea typeface="Calibri"/>
                <a:cs typeface="Times New Roman"/>
              </a:rPr>
              <a:t>u komasaciju poljoprivrednog zemljišta i okrupnjavanje </a:t>
            </a:r>
            <a:r>
              <a:rPr lang="hr-HR" sz="1400" dirty="0" err="1" smtClean="0">
                <a:ea typeface="Calibri"/>
                <a:cs typeface="Times New Roman"/>
              </a:rPr>
              <a:t>šumoposjeda</a:t>
            </a:r>
            <a:endParaRPr lang="hr-HR" sz="1400" dirty="0" smtClean="0">
              <a:ea typeface="Calibri"/>
              <a:cs typeface="Times New Roman"/>
            </a:endParaRPr>
          </a:p>
          <a:p>
            <a:pPr>
              <a:lnSpc>
                <a:spcPts val="1000"/>
              </a:lnSpc>
              <a:spcAft>
                <a:spcPts val="1000"/>
              </a:spcAft>
            </a:pP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min. 5000 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€ po 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projektu, </a:t>
            </a:r>
            <a:r>
              <a:rPr lang="hr-HR" sz="1400" dirty="0" err="1">
                <a:solidFill>
                  <a:prstClr val="black"/>
                </a:solidFill>
                <a:ea typeface="Calibri"/>
                <a:cs typeface="Times New Roman"/>
              </a:rPr>
              <a:t>max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 do 3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mil. 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€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po 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projektu, intenzitet potpore 100% prihvatljivih troškova</a:t>
            </a:r>
            <a:endParaRPr lang="hr-HR" sz="1400" dirty="0">
              <a:ea typeface="Calibri"/>
              <a:cs typeface="Times New Roman"/>
            </a:endParaRPr>
          </a:p>
          <a:p>
            <a:pPr marL="285750" indent="-285750">
              <a:lnSpc>
                <a:spcPts val="1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hr-HR" sz="1400" dirty="0" smtClean="0">
                <a:ea typeface="Calibri"/>
                <a:cs typeface="Times New Roman"/>
              </a:rPr>
              <a:t>ulaganje </a:t>
            </a:r>
            <a:r>
              <a:rPr lang="hr-HR" sz="1400" dirty="0">
                <a:ea typeface="Calibri"/>
                <a:cs typeface="Times New Roman"/>
              </a:rPr>
              <a:t>u izgradnju pristupnih cesta poljoprivrednom zemljištu</a:t>
            </a:r>
            <a:r>
              <a:rPr lang="hr-HR" sz="1400" dirty="0" smtClean="0">
                <a:ea typeface="Calibri"/>
                <a:cs typeface="Times New Roman"/>
              </a:rPr>
              <a:t>, </a:t>
            </a:r>
            <a:r>
              <a:rPr lang="hr-HR" sz="1400" dirty="0">
                <a:ea typeface="Calibri"/>
                <a:cs typeface="Times New Roman"/>
              </a:rPr>
              <a:t>u izgradnju </a:t>
            </a:r>
            <a:r>
              <a:rPr lang="hr-HR" sz="1400" dirty="0" smtClean="0">
                <a:ea typeface="Calibri"/>
                <a:cs typeface="Times New Roman"/>
              </a:rPr>
              <a:t>i rekonstrukciju  </a:t>
            </a:r>
            <a:r>
              <a:rPr lang="hr-HR" sz="1400" dirty="0">
                <a:ea typeface="Calibri"/>
                <a:cs typeface="Times New Roman"/>
              </a:rPr>
              <a:t>šumskih cesta </a:t>
            </a:r>
            <a:r>
              <a:rPr lang="hr-HR" sz="1400" dirty="0" smtClean="0">
                <a:ea typeface="Calibri"/>
                <a:cs typeface="Times New Roman"/>
              </a:rPr>
              <a:t>i </a:t>
            </a:r>
            <a:r>
              <a:rPr lang="hr-HR" sz="1400" dirty="0" err="1" smtClean="0">
                <a:ea typeface="Calibri"/>
                <a:cs typeface="Times New Roman"/>
              </a:rPr>
              <a:t>vlake</a:t>
            </a:r>
            <a:endParaRPr lang="hr-HR" sz="1400" dirty="0">
              <a:ea typeface="Calibri"/>
              <a:cs typeface="Times New Roman"/>
            </a:endParaRPr>
          </a:p>
          <a:p>
            <a:pPr lvl="0">
              <a:lnSpc>
                <a:spcPts val="1000"/>
              </a:lnSpc>
              <a:spcAft>
                <a:spcPts val="1000"/>
              </a:spcAft>
            </a:pP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min. 5000 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€ po 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projektu, </a:t>
            </a:r>
            <a:r>
              <a:rPr lang="hr-HR" sz="1400" dirty="0" err="1">
                <a:solidFill>
                  <a:prstClr val="black"/>
                </a:solidFill>
                <a:ea typeface="Calibri"/>
                <a:cs typeface="Times New Roman"/>
              </a:rPr>
              <a:t>max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 do 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150.000 €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hr-HR" sz="1400" dirty="0" smtClean="0">
                <a:solidFill>
                  <a:prstClr val="black"/>
                </a:solidFill>
                <a:ea typeface="Calibri"/>
                <a:cs typeface="Times New Roman"/>
              </a:rPr>
              <a:t>po </a:t>
            </a:r>
            <a:r>
              <a:rPr lang="hr-HR" sz="1400" dirty="0">
                <a:solidFill>
                  <a:prstClr val="black"/>
                </a:solidFill>
                <a:ea typeface="Calibri"/>
                <a:cs typeface="Times New Roman"/>
              </a:rPr>
              <a:t>projektu, intenzitet potpore 100% prihvatljivih troškova</a:t>
            </a:r>
          </a:p>
          <a:p>
            <a:pPr>
              <a:defRPr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14174883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8904" y="980728"/>
            <a:ext cx="8829675" cy="5112568"/>
          </a:xfrm>
        </p:spPr>
        <p:txBody>
          <a:bodyPr/>
          <a:lstStyle/>
          <a:p>
            <a:pPr lvl="0" algn="just">
              <a:defRPr/>
            </a:pPr>
            <a:r>
              <a:rPr lang="hr-HR" b="1" dirty="0">
                <a:solidFill>
                  <a:prstClr val="black"/>
                </a:solidFill>
              </a:rPr>
              <a:t>Uvjeti prihvatljivosti: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korisnik </a:t>
            </a:r>
            <a:r>
              <a:rPr lang="hr-HR" sz="1600" dirty="0"/>
              <a:t>mora imati podmirene financijske obveze prema državnom proračunu </a:t>
            </a:r>
            <a:endParaRPr lang="hr-HR" sz="1600" dirty="0" smtClean="0"/>
          </a:p>
          <a:p>
            <a:pPr>
              <a:defRPr/>
            </a:pPr>
            <a:r>
              <a:rPr lang="hr-HR" sz="1600" dirty="0"/>
              <a:t> </a:t>
            </a:r>
            <a:r>
              <a:rPr lang="hr-HR" sz="1600" dirty="0" smtClean="0"/>
              <a:t>     u </a:t>
            </a:r>
            <a:r>
              <a:rPr lang="hr-HR" sz="1600" dirty="0"/>
              <a:t>trenutku prijave,</a:t>
            </a:r>
          </a:p>
          <a:p>
            <a:pPr>
              <a:defRPr/>
            </a:pPr>
            <a:endParaRPr lang="hr-HR" sz="1600" dirty="0"/>
          </a:p>
          <a:p>
            <a:pPr lvl="0">
              <a:spcAft>
                <a:spcPts val="0"/>
              </a:spcAft>
            </a:pPr>
            <a:r>
              <a:rPr lang="hr-HR" sz="1600" dirty="0"/>
              <a:t>4.3.1. </a:t>
            </a:r>
            <a:r>
              <a:rPr lang="hr-HR" sz="1600" dirty="0">
                <a:solidFill>
                  <a:prstClr val="black"/>
                </a:solidFill>
                <a:ea typeface="Calibri"/>
              </a:rPr>
              <a:t>(</a:t>
            </a:r>
            <a:r>
              <a:rPr lang="nl-NL" sz="1600" dirty="0">
                <a:solidFill>
                  <a:prstClr val="black"/>
                </a:solidFill>
                <a:ea typeface="Calibri"/>
              </a:rPr>
              <a:t>učinkovito korištenje vode u poljoprivredi</a:t>
            </a:r>
            <a:r>
              <a:rPr lang="hr-HR" sz="1600" dirty="0" smtClean="0">
                <a:solidFill>
                  <a:prstClr val="black"/>
                </a:solidFill>
                <a:ea typeface="Calibri"/>
              </a:rPr>
              <a:t>)</a:t>
            </a: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projekt </a:t>
            </a:r>
            <a:r>
              <a:rPr lang="hr-HR" sz="1600" dirty="0"/>
              <a:t>mora biti društveno-ekonomski </a:t>
            </a:r>
            <a:r>
              <a:rPr lang="hr-HR" sz="1600" dirty="0" smtClean="0"/>
              <a:t>isplativ, </a:t>
            </a:r>
            <a:endParaRPr lang="hr-HR" sz="1600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ulaganja </a:t>
            </a:r>
            <a:r>
              <a:rPr lang="hr-HR" sz="1600" dirty="0"/>
              <a:t>moraju udovoljiti uvjetima propisanim čl. 46.  Uredbe No. 1305/2013</a:t>
            </a:r>
            <a:r>
              <a:rPr lang="hr-HR" sz="1600" dirty="0" smtClean="0"/>
              <a:t>.</a:t>
            </a:r>
            <a:endParaRPr lang="hr-HR" sz="1600" dirty="0"/>
          </a:p>
          <a:p>
            <a:pPr>
              <a:defRPr/>
            </a:pPr>
            <a:r>
              <a:rPr lang="hr-HR" sz="1600" dirty="0"/>
              <a:t>     </a:t>
            </a:r>
          </a:p>
          <a:p>
            <a:pPr>
              <a:defRPr/>
            </a:pPr>
            <a:r>
              <a:rPr lang="hr-HR" sz="1600" dirty="0"/>
              <a:t>4.3.2. (okrupnjavanje i izgradnja cestovne infrastrukture</a:t>
            </a:r>
            <a:r>
              <a:rPr lang="hr-HR" sz="1600" dirty="0" smtClean="0"/>
              <a:t>)</a:t>
            </a:r>
            <a:endParaRPr lang="hr-HR" sz="1600" dirty="0"/>
          </a:p>
          <a:p>
            <a:pPr>
              <a:defRPr/>
            </a:pPr>
            <a:r>
              <a:rPr lang="hr-HR" sz="1600" dirty="0"/>
              <a:t>Okrupnjavanje </a:t>
            </a:r>
            <a:r>
              <a:rPr lang="hr-HR" sz="1600" dirty="0" err="1"/>
              <a:t>šumoposjeda</a:t>
            </a:r>
            <a:r>
              <a:rPr lang="hr-HR" sz="1600" dirty="0"/>
              <a:t> se može </a:t>
            </a:r>
            <a:r>
              <a:rPr lang="hr-HR" sz="1600" dirty="0" err="1"/>
              <a:t>provodti</a:t>
            </a:r>
            <a:r>
              <a:rPr lang="hr-HR" sz="1600" dirty="0"/>
              <a:t> nakon: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donošenjem </a:t>
            </a:r>
            <a:r>
              <a:rPr lang="hr-HR" sz="1600" dirty="0"/>
              <a:t>programa okrupnjavanja ili  s njim povezanih dokumenata,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korisnik </a:t>
            </a:r>
            <a:r>
              <a:rPr lang="hr-HR" sz="1600" dirty="0"/>
              <a:t>mjere treba biti upisan u Upisnik </a:t>
            </a:r>
            <a:r>
              <a:rPr lang="hr-HR" sz="1600" dirty="0" err="1"/>
              <a:t>šumoposjednika</a:t>
            </a:r>
            <a:r>
              <a:rPr lang="hr-HR" sz="1600" dirty="0"/>
              <a:t>. Preduvjet korištenju ove podmjere je minimalno 20ha površine šume ili šumskog zemljišta u vlasništvu </a:t>
            </a:r>
            <a:r>
              <a:rPr lang="hr-HR" sz="1600" dirty="0" err="1"/>
              <a:t>šumoposjednika</a:t>
            </a:r>
            <a:endParaRPr lang="hr-HR" sz="1600" dirty="0"/>
          </a:p>
          <a:p>
            <a:pPr>
              <a:defRPr/>
            </a:pPr>
            <a:r>
              <a:rPr lang="hr-HR" sz="1600" dirty="0" smtClean="0"/>
              <a:t>Izgradnja </a:t>
            </a:r>
            <a:r>
              <a:rPr lang="hr-HR" sz="1600" dirty="0"/>
              <a:t>pristupnih cesta poljoprivrednom </a:t>
            </a:r>
            <a:r>
              <a:rPr lang="hr-HR" sz="1600" dirty="0" smtClean="0"/>
              <a:t>zemljištu:</a:t>
            </a:r>
            <a:endParaRPr lang="hr-HR" sz="1600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korisnik </a:t>
            </a:r>
            <a:r>
              <a:rPr lang="hr-HR" sz="1600" dirty="0"/>
              <a:t>mora dostaviti poslovni plan,  </a:t>
            </a:r>
          </a:p>
          <a:p>
            <a:pPr>
              <a:defRPr/>
            </a:pPr>
            <a:r>
              <a:rPr lang="hr-HR" sz="1600" dirty="0"/>
              <a:t>Komasacija poljoprivrednog zemljišta može se provoditi nakon: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 smtClean="0"/>
              <a:t>donošenje </a:t>
            </a:r>
            <a:r>
              <a:rPr lang="hr-HR" sz="1600" dirty="0"/>
              <a:t>programa komasacije i 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r-HR" sz="1600" dirty="0"/>
              <a:t>donošenje idejnog projekta  komasacije</a:t>
            </a:r>
          </a:p>
          <a:p>
            <a:pPr>
              <a:defRPr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1411804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5328592"/>
          </a:xfrm>
        </p:spPr>
        <p:txBody>
          <a:bodyPr/>
          <a:lstStyle/>
          <a:p>
            <a:pPr marL="0" lvl="1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4.4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otpora neproizvodnim ulaganjima vezanim uz postizanje </a:t>
            </a:r>
          </a:p>
          <a:p>
            <a:pPr marL="0" lvl="1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 err="1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agro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-okolišnih i klimatskih  ciljeva</a:t>
            </a:r>
          </a:p>
          <a:p>
            <a:pPr>
              <a:spcAft>
                <a:spcPts val="0"/>
              </a:spcAft>
            </a:pPr>
            <a:r>
              <a:rPr lang="hr-HR" sz="1400" dirty="0">
                <a:ea typeface="Calibri"/>
              </a:rPr>
              <a:t>OPERACIJE: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r-HR" sz="1400" dirty="0">
                <a:ea typeface="Calibri"/>
                <a:cs typeface="Times New Roman"/>
              </a:rPr>
              <a:t>4.4.1. neproizvodna ulaganja vezana uz očuvanje okoliša</a:t>
            </a:r>
            <a:endParaRPr lang="hr-HR" sz="1400" dirty="0">
              <a:latin typeface="Calibri"/>
              <a:ea typeface="Calibri"/>
              <a:cs typeface="Times New Roman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sz="1600" b="1" dirty="0" smtClean="0">
                <a:cs typeface="Times New Roman" pitchFamily="18" charset="0"/>
              </a:rPr>
              <a:t>Korisnici</a:t>
            </a: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:</a:t>
            </a:r>
            <a:endParaRPr lang="hr-HR" altLang="sr-Latn-RS" sz="16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altLang="sr-Latn-RS" sz="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lang="hr-HR" sz="1400" dirty="0" smtClean="0"/>
              <a:t>OPG, obrti, zadruge, trgovačka društva, javne ustanove, civilne udruge koje se bave zaštitom i promicanjem kulturnih vrijednosti i zaštite okoliša</a:t>
            </a:r>
            <a:endParaRPr lang="hr-HR" altLang="sr-Latn-RS" sz="1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endParaRPr lang="hr-HR" sz="800" b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  <a:defRPr/>
            </a:pPr>
            <a:r>
              <a:rPr lang="hr-HR" sz="1600" b="1" dirty="0" smtClean="0">
                <a:solidFill>
                  <a:srgbClr val="000000"/>
                </a:solidFill>
                <a:cs typeface="Times New Roman" pitchFamily="18" charset="0"/>
              </a:rPr>
              <a:t>Potpora: </a:t>
            </a: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min. 1.500 €</a:t>
            </a:r>
            <a:r>
              <a:rPr lang="hr-HR" altLang="sr-Latn-RS" sz="1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po projektu, </a:t>
            </a:r>
            <a:r>
              <a:rPr lang="hr-HR" altLang="sr-Latn-RS" sz="1400" dirty="0" err="1" smtClean="0">
                <a:solidFill>
                  <a:srgbClr val="000000"/>
                </a:solidFill>
                <a:cs typeface="Times New Roman" pitchFamily="18" charset="0"/>
              </a:rPr>
              <a:t>max</a:t>
            </a:r>
            <a:r>
              <a:rPr lang="hr-HR" altLang="sr-Latn-RS" sz="1400" dirty="0" smtClean="0">
                <a:solidFill>
                  <a:srgbClr val="000000"/>
                </a:solidFill>
                <a:cs typeface="Times New Roman" pitchFamily="18" charset="0"/>
              </a:rPr>
              <a:t>. 150.000 € po projektu, intenzitet potpore do 100% prihvatljivih troškova</a:t>
            </a:r>
            <a:endParaRPr lang="hr-HR" sz="14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hr-HR" altLang="sr-Latn-RS" sz="1400" b="1" dirty="0" smtClean="0">
                <a:solidFill>
                  <a:srgbClr val="000000"/>
                </a:solidFill>
              </a:rPr>
              <a:t>moguća plaćanja u obrocima, plaćanje predujmom do 50% ugovorenih sredstava</a:t>
            </a:r>
          </a:p>
          <a:p>
            <a:pPr>
              <a:spcBef>
                <a:spcPct val="0"/>
              </a:spcBef>
              <a:defRPr/>
            </a:pPr>
            <a:endParaRPr lang="hr-HR" altLang="sr-Latn-RS" sz="1400" b="1" dirty="0" smtClean="0">
              <a:solidFill>
                <a:srgbClr val="000000"/>
              </a:solidFill>
            </a:endParaRPr>
          </a:p>
          <a:p>
            <a:pPr>
              <a:lnSpc>
                <a:spcPts val="1300"/>
              </a:lnSpc>
              <a:spcAft>
                <a:spcPts val="1000"/>
              </a:spcAft>
            </a:pPr>
            <a:r>
              <a:rPr lang="hr-HR" altLang="sr-Latn-RS" sz="1600" b="1" dirty="0">
                <a:solidFill>
                  <a:srgbClr val="000000"/>
                </a:solidFill>
                <a:cs typeface="Times New Roman" pitchFamily="18" charset="0"/>
              </a:rPr>
              <a:t>Ulaganja:</a:t>
            </a:r>
            <a:endParaRPr lang="hr-HR" sz="16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indent="-285750">
              <a:lnSpc>
                <a:spcPts val="1300"/>
              </a:lnSpc>
              <a:buFont typeface="Wingdings" panose="05000000000000000000" pitchFamily="2" charset="2"/>
              <a:buChar char="§"/>
            </a:pPr>
            <a:r>
              <a:rPr lang="hr-HR" sz="1400" dirty="0"/>
              <a:t>ulaganje u izgradnju terasa, </a:t>
            </a:r>
            <a:r>
              <a:rPr lang="hr-HR" sz="1400" dirty="0" smtClean="0"/>
              <a:t>u </a:t>
            </a:r>
            <a:r>
              <a:rPr lang="hr-HR" sz="1400" dirty="0"/>
              <a:t>podizanje suhozida i živica,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ulaganje u uklanjanje invazivnih stranih vrsta na poljoprivrednom zemljištu,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ulaganje u nabavu električnog pastira sa pripadajućom opremom i autohtonog pastirskog psa (tornjak),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ulaganje u obnovu staništa važnih za očuvanje bioraznolikosti na poljoprivrednom zemljištu koje nije održavano sukladno dobroj poljoprivrednoj praksi s obzirom na vrstu uporabe,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ulaganje u obnovu zapuštenih lokvi za napajanje stoke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ulaganje u razminiranje zemljišta.</a:t>
            </a:r>
          </a:p>
          <a:p>
            <a:pPr>
              <a:defRPr/>
            </a:pP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23528" y="884566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None/>
              <a:defRPr/>
            </a:pPr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4 - ULAGANJA U FIZIČKU IMOVINU </a:t>
            </a:r>
          </a:p>
        </p:txBody>
      </p:sp>
    </p:spTree>
    <p:extLst>
      <p:ext uri="{BB962C8B-B14F-4D97-AF65-F5344CB8AC3E}">
        <p14:creationId xmlns:p14="http://schemas.microsoft.com/office/powerpoint/2010/main" val="22543912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328592"/>
          </a:xfrm>
        </p:spPr>
        <p:txBody>
          <a:bodyPr/>
          <a:lstStyle/>
          <a:p>
            <a:pPr>
              <a:lnSpc>
                <a:spcPts val="1400"/>
              </a:lnSpc>
              <a:spcAft>
                <a:spcPts val="1000"/>
              </a:spcAft>
            </a:pPr>
            <a:r>
              <a:rPr lang="hr-HR" altLang="sr-Latn-RS" sz="1400" b="1" dirty="0" smtClean="0">
                <a:solidFill>
                  <a:srgbClr val="000000"/>
                </a:solidFill>
                <a:cs typeface="Times New Roman" pitchFamily="18" charset="0"/>
              </a:rPr>
              <a:t>Prihvatljiva ulaganja:</a:t>
            </a:r>
            <a:endParaRPr lang="hr-HR" sz="14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</a:t>
            </a:r>
            <a:r>
              <a:rPr lang="hr-HR" sz="1400" dirty="0"/>
              <a:t>u izgradnju terasa, 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 </a:t>
            </a:r>
            <a:r>
              <a:rPr lang="hr-HR" sz="1400" dirty="0"/>
              <a:t>u podizanje suhozida i živica,  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</a:t>
            </a:r>
            <a:r>
              <a:rPr lang="hr-HR" sz="1400" dirty="0"/>
              <a:t>u uklanjanje invazivnih stranih vrsta na poljoprivrednom zemljištu,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</a:t>
            </a:r>
            <a:r>
              <a:rPr lang="hr-HR" sz="1400" dirty="0"/>
              <a:t>u nabavu električnog pastira sa pripadajućom opremom i autohtonog </a:t>
            </a:r>
            <a:r>
              <a:rPr lang="hr-HR" sz="1400" dirty="0" smtClean="0"/>
              <a:t>pastirskog </a:t>
            </a:r>
            <a:r>
              <a:rPr lang="hr-HR" sz="1400" dirty="0"/>
              <a:t>psa (tornjak),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</a:t>
            </a:r>
            <a:r>
              <a:rPr lang="hr-HR" sz="1400" dirty="0"/>
              <a:t>u obnovu staništa važnih za očuvanje bioraznolikosti na poljoprivrednom zemljištu koje nije održavano sukladno dobroj poljoprivrednoj praksi s obzirom na vrstu uporabe,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</a:t>
            </a:r>
            <a:r>
              <a:rPr lang="hr-HR" sz="1400" dirty="0"/>
              <a:t>u obnovu zapuštenih lokvi za napajanje stoke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ulaganje </a:t>
            </a:r>
            <a:r>
              <a:rPr lang="hr-HR" sz="1400" dirty="0"/>
              <a:t>u razminiranje zemljišta.</a:t>
            </a:r>
          </a:p>
          <a:p>
            <a:pPr>
              <a:spcBef>
                <a:spcPct val="0"/>
              </a:spcBef>
              <a:buClr>
                <a:srgbClr val="FF0000"/>
              </a:buClr>
            </a:pPr>
            <a:endParaRPr lang="hr-HR" altLang="sr-Latn-RS" sz="1400" u="sng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just">
              <a:defRPr/>
            </a:pPr>
            <a:r>
              <a:rPr lang="hr-HR" sz="1400" b="1" dirty="0">
                <a:solidFill>
                  <a:prstClr val="black"/>
                </a:solidFill>
              </a:rPr>
              <a:t>Uvjeti prihvatljivosti</a:t>
            </a:r>
            <a:r>
              <a:rPr lang="hr-HR" sz="1400" b="1" dirty="0" smtClean="0">
                <a:solidFill>
                  <a:prstClr val="black"/>
                </a:solidFill>
              </a:rPr>
              <a:t>:</a:t>
            </a:r>
          </a:p>
          <a:p>
            <a:pPr lvl="0" algn="just">
              <a:defRPr/>
            </a:pPr>
            <a:endParaRPr lang="hr-HR" sz="1400" b="1" dirty="0">
              <a:solidFill>
                <a:prstClr val="black"/>
              </a:solidFill>
            </a:endParaRP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korisnik </a:t>
            </a:r>
            <a:r>
              <a:rPr lang="hr-HR" sz="1400" dirty="0"/>
              <a:t>mora dostaviti poslovni plan, 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korisnik </a:t>
            </a:r>
            <a:r>
              <a:rPr lang="hr-HR" sz="1400" dirty="0"/>
              <a:t>mora imati podmirene financijske obveze prema državnom proračunu u trenutku prijave</a:t>
            </a:r>
            <a:r>
              <a:rPr lang="en-GB" sz="1400" dirty="0"/>
              <a:t>,</a:t>
            </a:r>
            <a:endParaRPr lang="hr-HR" sz="1400" dirty="0"/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podizanje </a:t>
            </a:r>
            <a:r>
              <a:rPr lang="hr-HR" sz="1400" dirty="0"/>
              <a:t>terasa gdje su tradicionalno prisutne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podizanje </a:t>
            </a:r>
            <a:r>
              <a:rPr lang="hr-HR" sz="1400" dirty="0"/>
              <a:t>suhozida moguća su samo na lokacijama gdje su suhozidi bili tradicionalno prisutni i gdje je ranija lokacija suhozida jasno vidljiva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živicu </a:t>
            </a:r>
            <a:r>
              <a:rPr lang="hr-HR" sz="1400" dirty="0"/>
              <a:t>treba podići u razdoblju između studenog i ožujka, a treba se sastojati od minimalno tri različite listopadne biljne vrste (definirati nadležno tijelo),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prisutnost </a:t>
            </a:r>
            <a:r>
              <a:rPr lang="hr-HR" sz="1400" dirty="0"/>
              <a:t>invazivnih vrsta na poljoprivrednom zemljištu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za </a:t>
            </a:r>
            <a:r>
              <a:rPr lang="hr-HR" sz="1400" dirty="0"/>
              <a:t>uzgoj/držanje stoke na području prirodne rasprostranjenosti velikih zvijeri kao i za potrebe korisnika Mjere M10,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zaraslo </a:t>
            </a:r>
            <a:r>
              <a:rPr lang="hr-HR" sz="1400" dirty="0"/>
              <a:t>poljoprivredno zemljište ili poljoprivredno zemljište u procesu </a:t>
            </a:r>
            <a:r>
              <a:rPr lang="hr-HR" sz="1400" dirty="0" err="1"/>
              <a:t>zaraštavanja</a:t>
            </a:r>
            <a:endParaRPr lang="hr-HR" sz="1400" dirty="0"/>
          </a:p>
          <a:p>
            <a:pPr marL="285750" lvl="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/>
              <a:t>prisutnost zaraslih/zapuštenih lokvi na područjima s ekstenzivnim uzgojem stoke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§"/>
            </a:pPr>
            <a:r>
              <a:rPr lang="hr-HR" sz="1400" dirty="0" smtClean="0"/>
              <a:t>razminiranje </a:t>
            </a:r>
            <a:r>
              <a:rPr lang="hr-HR" sz="1400" dirty="0"/>
              <a:t>zemljišta mora biti dio projekta, odnosno nije prihvatljivo kao samostalni projekt</a:t>
            </a:r>
          </a:p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8798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zervirano mjesto sadržaja 2"/>
          <p:cNvSpPr>
            <a:spLocks noGrp="1"/>
          </p:cNvSpPr>
          <p:nvPr>
            <p:ph idx="1"/>
          </p:nvPr>
        </p:nvSpPr>
        <p:spPr>
          <a:xfrm>
            <a:off x="323528" y="2420888"/>
            <a:ext cx="8820472" cy="4176712"/>
          </a:xfrm>
        </p:spPr>
        <p:txBody>
          <a:bodyPr/>
          <a:lstStyle/>
          <a:p>
            <a:pPr eaLnBrk="1" hangingPunct="1">
              <a:buClr>
                <a:srgbClr val="002060"/>
              </a:buClr>
            </a:pPr>
            <a:endParaRPr lang="hr-HR" altLang="sr-Latn-RS" sz="1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>
                <a:srgbClr val="002060"/>
              </a:buClr>
            </a:pP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5.2. Potpora za ulaganja u obnovu poljoprivrednog zemljišta i proizvodnog potencijala narušenog elementarnim nepogodama, nepovoljnim klimatskim prilikama i katastrofalnim događajima</a:t>
            </a:r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eaLnBrk="1" hangingPunct="1">
              <a:buClr>
                <a:srgbClr val="002060"/>
              </a:buClr>
            </a:pPr>
            <a:endParaRPr lang="hr-HR" altLang="sr-Latn-RS" sz="10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hr-HR" altLang="sr-Latn-RS" sz="1600" b="1" dirty="0" smtClean="0"/>
              <a:t>Korisnici</a:t>
            </a:r>
            <a:r>
              <a:rPr lang="hr-HR" altLang="sr-Latn-RS" sz="1600" dirty="0" smtClean="0"/>
              <a:t>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altLang="sr-Latn-RS" sz="1600" dirty="0" smtClean="0"/>
              <a:t>pravne i fizičke osobe,  javna tijela (koja provode poljoprivrednu proizvodnju)</a:t>
            </a:r>
          </a:p>
          <a:p>
            <a:endParaRPr lang="hr-HR" altLang="sr-Latn-RS" sz="1600" dirty="0"/>
          </a:p>
          <a:p>
            <a:r>
              <a:rPr lang="hr-HR" altLang="sr-Latn-RS" sz="1600" b="1" dirty="0" smtClean="0"/>
              <a:t>Potpora</a:t>
            </a:r>
            <a:r>
              <a:rPr lang="hr-HR" altLang="sr-Latn-RS" sz="1600" dirty="0" smtClean="0"/>
              <a:t>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altLang="sr-Latn-RS" sz="1600" dirty="0"/>
              <a:t>d</a:t>
            </a:r>
            <a:r>
              <a:rPr lang="hr-HR" altLang="sr-Latn-RS" sz="1600" dirty="0" smtClean="0"/>
              <a:t>o 100% prihvatljivog troška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altLang="sr-Latn-RS" sz="1600" dirty="0"/>
          </a:p>
          <a:p>
            <a:r>
              <a:rPr lang="hr-HR" altLang="sr-Latn-RS" sz="1600" b="1" dirty="0"/>
              <a:t>Prihvatljivi </a:t>
            </a:r>
            <a:r>
              <a:rPr lang="hr-HR" altLang="sr-Latn-RS" sz="1600" b="1" dirty="0" smtClean="0"/>
              <a:t>troškovi:</a:t>
            </a:r>
            <a:endParaRPr lang="hr-HR" altLang="sr-Latn-RS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altLang="sr-Latn-RS" sz="1600" dirty="0" smtClean="0"/>
              <a:t>obnova </a:t>
            </a:r>
            <a:r>
              <a:rPr lang="hr-HR" altLang="sr-Latn-RS" sz="1600" dirty="0"/>
              <a:t>poljoprivrednog zemljišta i tla,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altLang="sr-Latn-RS" sz="1600" dirty="0" smtClean="0"/>
              <a:t>obnova </a:t>
            </a:r>
            <a:r>
              <a:rPr lang="hr-HR" altLang="sr-Latn-RS" sz="1600" dirty="0"/>
              <a:t>proizvodnog potencijala (npr. obnova ili kupnja stroja, kupnja životinja, kupnja višegodišnjih biljaka)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altLang="sr-Latn-RS" sz="16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395536" y="980728"/>
            <a:ext cx="7812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None/>
              <a:defRPr/>
            </a:pP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5 -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OBNAVLJANJE  POLJOPRIVREDNOG PROIZVODNOG POTENCIJALA NARUŠENOG ELEMENTARNIM NEPOGODAMA I KATASTROFALNIM DOGAĐAJIMA TE UVOĐENJE ODGOVARAJUĆIH PREVENTIVNIH AKTIVNOSTI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>
                <a:solidFill>
                  <a:prstClr val="black"/>
                </a:solidFill>
                <a:cs typeface="Times New Roman" pitchFamily="18" charset="0"/>
              </a:rPr>
              <a:t>CILJEVI I PRIORITETI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hr-HR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Uredba ruralnog razvoja EU definira tri dugoročna strateška cilja  i šest</a:t>
            </a:r>
          </a:p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hr-HR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prioriteta </a:t>
            </a:r>
          </a:p>
          <a:p>
            <a:pPr lvl="0" algn="ctr" eaLnBrk="1" fontAlgn="auto" hangingPunct="1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NAZIVI CILJEVA</a:t>
            </a:r>
            <a:r>
              <a:rPr lang="hr-H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lvl="0" algn="ctr" eaLnBrk="1" fontAlgn="auto" hangingPunct="1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2000" b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CILJ 1.</a:t>
            </a:r>
            <a:r>
              <a:rPr lang="hr-H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Poticanje konkurentnosti poljoprivrede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2000" b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CILJ 2.</a:t>
            </a:r>
            <a:r>
              <a:rPr lang="hr-H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Osiguranje održivog upravljanja prirodnim resursima i akcije protiv klimatskih promjena</a:t>
            </a:r>
          </a:p>
          <a:p>
            <a:pPr lvl="0" eaLnBrk="1" fontAlgn="auto" hangingPunct="1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sz="2000" b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CILJ 3.</a:t>
            </a:r>
            <a:r>
              <a:rPr lang="hr-H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Postizanje uravnoteženog teritorijalnog  razvoja </a:t>
            </a:r>
            <a:r>
              <a:rPr lang="hr-HR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ruralnih gospodarstava </a:t>
            </a:r>
            <a:r>
              <a:rPr lang="hr-H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i </a:t>
            </a:r>
            <a:r>
              <a:rPr lang="hr-HR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zajednica</a:t>
            </a:r>
            <a:r>
              <a:rPr lang="hr-H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uključujući stvaranje i zadržavanje radnih mjesta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877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6888683" cy="576064"/>
          </a:xfrm>
        </p:spPr>
        <p:txBody>
          <a:bodyPr/>
          <a:lstStyle/>
          <a:p>
            <a:pPr algn="l"/>
            <a:r>
              <a:rPr lang="hr-HR" altLang="sr-Latn-RS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6 -  RAZVOJ POLJOPRIVREDNIH GOSPODARSTVA I POSLOVANJA </a:t>
            </a:r>
            <a:endParaRPr lang="hr-H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5112568"/>
          </a:xfrm>
        </p:spPr>
        <p:txBody>
          <a:bodyPr/>
          <a:lstStyle/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6.1. Potpora mladim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poljoprivrednicima</a:t>
            </a:r>
            <a:endParaRPr lang="hr-HR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>
                <a:cs typeface="Times New Roman" pitchFamily="18" charset="0"/>
              </a:rPr>
              <a:t>Korisnici: </a:t>
            </a:r>
            <a:r>
              <a:rPr lang="vi-VN" sz="1600" dirty="0">
                <a:solidFill>
                  <a:srgbClr val="000000"/>
                </a:solidFill>
                <a:cs typeface="Times New Roman" pitchFamily="18" charset="0"/>
              </a:rPr>
              <a:t>osobe </a:t>
            </a:r>
            <a:r>
              <a:rPr lang="hr-HR" sz="1600" dirty="0">
                <a:solidFill>
                  <a:srgbClr val="000000"/>
                </a:solidFill>
                <a:cs typeface="Times New Roman" pitchFamily="18" charset="0"/>
              </a:rPr>
              <a:t>starosti </a:t>
            </a:r>
            <a:r>
              <a:rPr lang="hr-HR" sz="1600" dirty="0">
                <a:cs typeface="Times New Roman" pitchFamily="18" charset="0"/>
              </a:rPr>
              <a:t>18-</a:t>
            </a:r>
            <a:r>
              <a:rPr lang="vi-VN" sz="1600" dirty="0">
                <a:cs typeface="Times New Roman" pitchFamily="18" charset="0"/>
              </a:rPr>
              <a:t>40 godina, </a:t>
            </a:r>
            <a:r>
              <a:rPr lang="hr-HR" sz="1600" dirty="0">
                <a:cs typeface="Times New Roman" pitchFamily="18" charset="0"/>
              </a:rPr>
              <a:t>koje </a:t>
            </a:r>
            <a:r>
              <a:rPr lang="vi-VN" sz="1600" dirty="0">
                <a:cs typeface="Times New Roman" pitchFamily="18" charset="0"/>
              </a:rPr>
              <a:t>posjeduju odgovarajuće profesionalne vještine i znanja o poljoprivredi i prvi put pokreću poljoprivredno gospodarstvo kao nositelji poljoprivrednog gospodarstva</a:t>
            </a:r>
            <a:endParaRPr lang="hr-HR" sz="1600" dirty="0">
              <a:cs typeface="Times New Roman" pitchFamily="18" charset="0"/>
            </a:endParaRPr>
          </a:p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 smtClean="0">
                <a:cs typeface="Times New Roman" pitchFamily="18" charset="0"/>
              </a:rPr>
              <a:t>Prihvatljiva ulaganja:</a:t>
            </a:r>
            <a:endParaRPr lang="hr-HR" sz="1600" b="1" dirty="0">
              <a:cs typeface="Times New Roman" pitchFamily="18" charset="0"/>
            </a:endParaRP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/>
              <a:t>troškovi ulaganja sukladno poslovnom planom (kupnja vlasničkih prava, stoke, materijalne imovine, strojeva, poljoprivrednog zemljišta i sl.)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 smtClean="0"/>
              <a:t>Potpora</a:t>
            </a:r>
            <a:r>
              <a:rPr lang="hr-HR" sz="1600" b="1" dirty="0"/>
              <a:t>:</a:t>
            </a: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/>
              <a:t>do 100% od prihvatljivih troškova</a:t>
            </a: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/>
              <a:t>minimalna vrijednost javne potpore po korisniku iznosi 3.500 </a:t>
            </a:r>
            <a:r>
              <a:rPr lang="hr-HR" sz="1600" dirty="0" smtClean="0"/>
              <a:t>EUR </a:t>
            </a:r>
            <a:endParaRPr lang="hr-HR" sz="1600" dirty="0"/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/>
              <a:t>maksimalna vrijednost javne potpore po korisniku iznosi 70.000 EUR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16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/>
              <a:t>Uvjeti </a:t>
            </a:r>
            <a:r>
              <a:rPr lang="hr-HR" sz="1600" b="1" dirty="0" smtClean="0"/>
              <a:t>prihvatljivosti:</a:t>
            </a:r>
            <a:endParaRPr lang="hr-HR" sz="1600" b="1" dirty="0"/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>
                <a:solidFill>
                  <a:srgbClr val="000000"/>
                </a:solidFill>
              </a:rPr>
              <a:t>početak realizacija </a:t>
            </a:r>
            <a:r>
              <a:rPr lang="hr-HR" sz="1600" dirty="0"/>
              <a:t>poslovnog plana u roku od 9 mjeseci od datuma donošenja Odluke o dodjeli potpore</a:t>
            </a:r>
          </a:p>
          <a:p>
            <a:pPr marL="28575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/>
              <a:t>potpora se odnosi na mikro i mala poljoprivredna gospodarstva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49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916832"/>
            <a:ext cx="8820472" cy="4752528"/>
          </a:xfrm>
        </p:spPr>
        <p:txBody>
          <a:bodyPr/>
          <a:lstStyle/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6.2.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Potpora ulaganju u </a:t>
            </a:r>
            <a:r>
              <a:rPr lang="hr-HR" b="1" u="sng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pokretanje nepoljoprivrednih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djelatnosti na OPG-u</a:t>
            </a: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Korisnici</a:t>
            </a:r>
            <a:r>
              <a:rPr lang="hr-HR" sz="1600" b="1" dirty="0">
                <a:solidFill>
                  <a:prstClr val="black"/>
                </a:solidFill>
                <a:cs typeface="Times New Roman" pitchFamily="18" charset="0"/>
              </a:rPr>
              <a:t>: </a:t>
            </a:r>
            <a:r>
              <a:rPr lang="hr-HR" sz="1600" dirty="0">
                <a:solidFill>
                  <a:prstClr val="black"/>
                </a:solidFill>
                <a:cs typeface="Times New Roman" pitchFamily="18" charset="0"/>
              </a:rPr>
              <a:t>nositelj ili članovi OPG-a</a:t>
            </a: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endParaRPr lang="hr-HR" sz="900" b="1" dirty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Prihvatljiva ulaganja:</a:t>
            </a:r>
            <a:endParaRPr lang="hr-HR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troškovi sukladno poslovnom planom (ulaganja u turizam u ruralnom području, izravnu prodaju proizvoda, u obrte i zanate vezane uz poljoprivredu, šumarstvo, tradiciju, izradu suvenira, prerada proizvoda) </a:t>
            </a:r>
            <a:endParaRPr lang="hr-HR" sz="14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endParaRPr lang="hr-HR" sz="800" dirty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Potpora:</a:t>
            </a:r>
            <a:endParaRPr lang="hr-HR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</a:rPr>
              <a:t>do 100% od prihvatljivih troškova</a:t>
            </a:r>
            <a:endParaRPr lang="hr-HR" sz="14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minimalna vrijednost javne potpore po korisniku iznosi 3.500 €, </a:t>
            </a: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maksimalna vrijednost javne potpore po korisniku iznosi 70.000 € </a:t>
            </a:r>
            <a:endParaRPr lang="hr-HR" sz="14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endParaRPr lang="hr-HR" sz="800" dirty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prstClr val="black"/>
                </a:solidFill>
                <a:cs typeface="Times New Roman" pitchFamily="18" charset="0"/>
              </a:rPr>
              <a:t>Uvjeti </a:t>
            </a: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prihvatljivosti:</a:t>
            </a:r>
            <a:endParaRPr lang="hr-HR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srgbClr val="000000"/>
                </a:solidFill>
                <a:cs typeface="Times New Roman" pitchFamily="18" charset="0"/>
              </a:rPr>
              <a:t>početak realizacija poslovnog </a:t>
            </a: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plana u roku od 9 mjeseci od datuma donošenja Odluke o dodjeli potpore</a:t>
            </a: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proizvod izlaznog procesa prerade/trženja mora biti proizvod koji nije obuhvaćen Dodatkom I Ugovora o EU</a:t>
            </a:r>
          </a:p>
          <a:p>
            <a:endParaRPr lang="hr-HR" sz="1400" dirty="0"/>
          </a:p>
        </p:txBody>
      </p:sp>
      <p:sp>
        <p:nvSpPr>
          <p:cNvPr id="4" name="Naslov 1"/>
          <p:cNvSpPr txBox="1">
            <a:spLocks/>
          </p:cNvSpPr>
          <p:nvPr/>
        </p:nvSpPr>
        <p:spPr bwMode="auto">
          <a:xfrm>
            <a:off x="395536" y="836712"/>
            <a:ext cx="6888683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hr-HR" altLang="sr-Latn-RS" sz="2000" b="1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6 -  RAZVOJ POLJOPRIVREDNIH GOSPODARSTVA I POSLOVANJA </a:t>
            </a:r>
            <a:endParaRPr lang="hr-H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9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844824"/>
            <a:ext cx="8514307" cy="5013176"/>
          </a:xfrm>
        </p:spPr>
        <p:txBody>
          <a:bodyPr/>
          <a:lstStyle/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6.3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Potpora razvoju malih poljoprivrednih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gospodarstava</a:t>
            </a:r>
            <a:endParaRPr lang="hr-HR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hr-HR" sz="1600" b="1" dirty="0" smtClean="0"/>
              <a:t>Korisnici</a:t>
            </a:r>
            <a:r>
              <a:rPr lang="hr-HR" sz="1600" b="1" dirty="0"/>
              <a:t>: </a:t>
            </a:r>
            <a:r>
              <a:rPr lang="hr-HR" sz="1600" dirty="0" smtClean="0"/>
              <a:t>mala poljoprivredna gospodarstva</a:t>
            </a:r>
          </a:p>
          <a:p>
            <a:endParaRPr lang="hr-HR" sz="800" dirty="0"/>
          </a:p>
          <a:p>
            <a:r>
              <a:rPr lang="hr-HR" sz="1600" b="1" dirty="0" smtClean="0"/>
              <a:t>Prihvatljiva ulaganja:</a:t>
            </a:r>
            <a:endParaRPr lang="hr-HR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600" dirty="0"/>
              <a:t>troškovi ulaganja </a:t>
            </a:r>
            <a:r>
              <a:rPr lang="hr-HR" sz="1600" dirty="0" smtClean="0"/>
              <a:t>iz poslovnog plana (materijalna imovina, stoka, </a:t>
            </a:r>
            <a:r>
              <a:rPr lang="hr-HR" sz="1600" dirty="0"/>
              <a:t>poljoprivredno zemljište, </a:t>
            </a:r>
            <a:r>
              <a:rPr lang="hr-HR" sz="1600" dirty="0" smtClean="0"/>
              <a:t>strojevi, oprema </a:t>
            </a:r>
            <a:r>
              <a:rPr lang="hr-HR" sz="1600" dirty="0"/>
              <a:t>i </a:t>
            </a:r>
            <a:r>
              <a:rPr lang="hr-HR" sz="1600" dirty="0" smtClean="0"/>
              <a:t>sl.)</a:t>
            </a:r>
          </a:p>
          <a:p>
            <a:endParaRPr lang="hr-HR" sz="800" dirty="0"/>
          </a:p>
          <a:p>
            <a:r>
              <a:rPr lang="hr-HR" sz="1600" b="1" dirty="0" smtClean="0"/>
              <a:t>Potpora:</a:t>
            </a:r>
            <a:r>
              <a:rPr lang="hr-HR" sz="1600" dirty="0"/>
              <a:t> </a:t>
            </a:r>
            <a:endParaRPr lang="hr-HR" sz="1600" dirty="0" smtClean="0"/>
          </a:p>
          <a:p>
            <a:pPr marL="285750" lvl="0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</a:rPr>
              <a:t>do 100% od prihvatljivih </a:t>
            </a:r>
            <a:r>
              <a:rPr lang="hr-HR" sz="1400" dirty="0" smtClean="0">
                <a:solidFill>
                  <a:prstClr val="black"/>
                </a:solidFill>
              </a:rPr>
              <a:t>troškova</a:t>
            </a:r>
            <a:endParaRPr lang="hr-HR" sz="16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r-HR" sz="1600" dirty="0"/>
              <a:t>minimalna vrijednost javne potpore po korisniku iznosi 3.500 €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r-HR" sz="1600" dirty="0"/>
              <a:t>maksimalna vrijednost javne potpore po korisniku iznosi 15.000 € </a:t>
            </a:r>
            <a:endParaRPr lang="hr-HR" sz="1600" dirty="0" smtClean="0"/>
          </a:p>
          <a:p>
            <a:pPr lvl="0"/>
            <a:r>
              <a:rPr lang="nn-NO" sz="1600" dirty="0"/>
              <a:t>Jedna prijava tijekom programskog </a:t>
            </a:r>
            <a:r>
              <a:rPr lang="nn-NO" sz="1600" dirty="0" smtClean="0"/>
              <a:t>razdoblja</a:t>
            </a:r>
            <a:endParaRPr lang="hr-HR" sz="1600" dirty="0" smtClean="0"/>
          </a:p>
          <a:p>
            <a:pPr lvl="0"/>
            <a:endParaRPr lang="nn-NO" sz="800" dirty="0"/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Uvjeti prihvatljivosti:</a:t>
            </a:r>
            <a:endParaRPr lang="hr-HR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hr-HR" sz="1600" dirty="0" smtClean="0">
                <a:solidFill>
                  <a:srgbClr val="000000"/>
                </a:solidFill>
                <a:cs typeface="Times New Roman" pitchFamily="18" charset="0"/>
              </a:rPr>
              <a:t>očetak realizacija </a:t>
            </a:r>
            <a:r>
              <a:rPr lang="hr-HR" sz="1600" dirty="0">
                <a:solidFill>
                  <a:prstClr val="black"/>
                </a:solidFill>
                <a:cs typeface="Times New Roman" pitchFamily="18" charset="0"/>
              </a:rPr>
              <a:t>poslovnog plana u roku od 9 mjeseci od datuma donošenja Odluke o dodjeli </a:t>
            </a:r>
            <a:r>
              <a:rPr lang="hr-HR" sz="1600" dirty="0" smtClean="0">
                <a:solidFill>
                  <a:prstClr val="black"/>
                </a:solidFill>
                <a:cs typeface="Times New Roman" pitchFamily="18" charset="0"/>
              </a:rPr>
              <a:t>potpore</a:t>
            </a: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600" dirty="0">
                <a:solidFill>
                  <a:prstClr val="black"/>
                </a:solidFill>
                <a:cs typeface="Times New Roman" pitchFamily="18" charset="0"/>
              </a:rPr>
              <a:t>na kraju realizacije programa korisnik mora dokazati da je njegovo poljoprivredno gospodarstvo povećalo razred ekonomske veličine.</a:t>
            </a:r>
          </a:p>
          <a:p>
            <a:pPr lvl="0"/>
            <a:endParaRPr lang="hr-HR" sz="1600" dirty="0"/>
          </a:p>
          <a:p>
            <a:endParaRPr lang="hr-HR" sz="1600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6888683" cy="576064"/>
          </a:xfrm>
        </p:spPr>
        <p:txBody>
          <a:bodyPr/>
          <a:lstStyle/>
          <a:p>
            <a:pPr algn="l"/>
            <a:r>
              <a:rPr lang="hr-HR" altLang="sr-Latn-RS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6 -  RAZVOJ POLJOPRIVREDNIH GOSPODARSTVA I POSLOVANJA </a:t>
            </a:r>
            <a:endParaRPr lang="hr-H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69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5517232"/>
          </a:xfrm>
        </p:spPr>
        <p:txBody>
          <a:bodyPr/>
          <a:lstStyle/>
          <a:p>
            <a:r>
              <a:rPr lang="hr-HR" b="1" dirty="0">
                <a:solidFill>
                  <a:schemeClr val="accent3">
                    <a:lumMod val="50000"/>
                  </a:schemeClr>
                </a:solidFill>
              </a:rPr>
              <a:t>6.4.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</a:rPr>
              <a:t>Ulaganja u </a:t>
            </a:r>
            <a:r>
              <a:rPr lang="hr-HR" b="1" u="sng" dirty="0" smtClean="0">
                <a:solidFill>
                  <a:schemeClr val="accent3">
                    <a:lumMod val="50000"/>
                  </a:schemeClr>
                </a:solidFill>
              </a:rPr>
              <a:t>razvoj nepoljoprivrednih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</a:rPr>
              <a:t>djelatnosti u ruralnim područjima</a:t>
            </a:r>
          </a:p>
          <a:p>
            <a:r>
              <a:rPr lang="hr-HR" sz="1600" b="1" dirty="0" smtClean="0"/>
              <a:t>Korisnici</a:t>
            </a:r>
            <a:r>
              <a:rPr lang="hr-HR" sz="1600" b="1" dirty="0"/>
              <a:t>: </a:t>
            </a:r>
            <a:r>
              <a:rPr lang="hr-HR" sz="1600" dirty="0"/>
              <a:t>mikro i mali gospodarski subjekti koje se bave nepoljoprivrednom djelatnošću osnovani kao OPG-i, obrti, trgovačka društva ili zadruge</a:t>
            </a:r>
          </a:p>
          <a:p>
            <a:endParaRPr lang="hr-HR" sz="800" b="1" dirty="0"/>
          </a:p>
          <a:p>
            <a:r>
              <a:rPr lang="hr-HR" sz="1600" b="1" dirty="0" smtClean="0"/>
              <a:t>Prihvatljiva ulaganja:</a:t>
            </a:r>
            <a:endParaRPr lang="hr-HR" sz="16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ulaganja u turizam na ruralnom području, preradu i trženje proizvoda, tradicijske obrte, izradu suvenira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ulaganja u obnovljive izvore energije,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pružanje usluga u ruralnim područjima, poljoprivredi i šumarstvu (IT centri, radionice za popravak poljoprivrednih i šumarskih strojeva, dječji vrtići, igraonica za djecu, sportsko-rekreativni centri za mlade i odrasle, veterinarske usluge, pružanje usluga opskrbe stanovništva ruralnih područja, usluga skrbi za starije i nemoćne osobe, </a:t>
            </a:r>
            <a:r>
              <a:rPr lang="hr-HR" sz="1400" dirty="0" smtClean="0"/>
              <a:t>…)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sz="800" dirty="0"/>
          </a:p>
          <a:p>
            <a:pPr algn="just">
              <a:spcAft>
                <a:spcPts val="0"/>
              </a:spcAft>
            </a:pPr>
            <a:r>
              <a:rPr lang="hr-HR" sz="1600" b="1" dirty="0" smtClean="0"/>
              <a:t>Potpora:</a:t>
            </a:r>
            <a:endParaRPr lang="hr-HR" sz="1600" b="1" dirty="0"/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b="1" dirty="0"/>
              <a:t> </a:t>
            </a:r>
            <a:r>
              <a:rPr lang="hr-HR" sz="1400" dirty="0" smtClean="0"/>
              <a:t>do </a:t>
            </a:r>
            <a:r>
              <a:rPr lang="hr-HR" sz="1400" dirty="0"/>
              <a:t>70% od prihvatljivih troškova</a:t>
            </a:r>
            <a:endParaRPr lang="hr-HR" sz="1400" b="1" dirty="0"/>
          </a:p>
          <a:p>
            <a:pPr marL="342900" lvl="0" indent="-342900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>
                <a:ea typeface="Calibri"/>
                <a:cs typeface="Times New Roman"/>
              </a:rPr>
              <a:t>min vrijednost javne potpore po investiciji iznosi 3.500 € </a:t>
            </a:r>
            <a:endParaRPr lang="hr-HR" sz="1400" dirty="0">
              <a:ea typeface="Times New Roman"/>
              <a:cs typeface="Times New Roman"/>
            </a:endParaRPr>
          </a:p>
          <a:p>
            <a:pPr marL="342900" lvl="0" indent="-342900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400" dirty="0" err="1">
                <a:ea typeface="Calibri"/>
                <a:cs typeface="Times New Roman"/>
              </a:rPr>
              <a:t>max</a:t>
            </a:r>
            <a:r>
              <a:rPr lang="hr-HR" sz="1400" dirty="0">
                <a:ea typeface="Calibri"/>
                <a:cs typeface="Times New Roman"/>
              </a:rPr>
              <a:t> vrijednost javne potpore po korisniku iznosi 200.000 € („de </a:t>
            </a:r>
            <a:r>
              <a:rPr lang="hr-HR" sz="1400" dirty="0" err="1">
                <a:ea typeface="Calibri"/>
                <a:cs typeface="Times New Roman"/>
              </a:rPr>
              <a:t>minimis</a:t>
            </a:r>
            <a:r>
              <a:rPr lang="hr-HR" sz="1400" dirty="0">
                <a:ea typeface="Calibri"/>
                <a:cs typeface="Times New Roman"/>
              </a:rPr>
              <a:t>“ pravila potpore</a:t>
            </a:r>
            <a:r>
              <a:rPr lang="hr-HR" sz="1400" dirty="0" smtClean="0">
                <a:ea typeface="Calibri"/>
                <a:cs typeface="Times New Roman"/>
              </a:rPr>
              <a:t>)</a:t>
            </a:r>
          </a:p>
          <a:p>
            <a:pPr marL="342900" lvl="0" indent="-342900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hr-HR" sz="800" b="1" dirty="0">
              <a:solidFill>
                <a:prstClr val="black"/>
              </a:solidFill>
              <a:cs typeface="Times New Roman" pitchFamily="18" charset="0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prstClr val="black"/>
                </a:solidFill>
                <a:cs typeface="Times New Roman" pitchFamily="18" charset="0"/>
              </a:rPr>
              <a:t>Uvjeti </a:t>
            </a:r>
            <a:r>
              <a:rPr lang="hr-HR" sz="1600" b="1" dirty="0" smtClean="0">
                <a:solidFill>
                  <a:prstClr val="black"/>
                </a:solidFill>
                <a:cs typeface="Times New Roman" pitchFamily="18" charset="0"/>
              </a:rPr>
              <a:t>prihvatljivosti:</a:t>
            </a:r>
            <a:endParaRPr lang="hr-HR" sz="1600" b="1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algn="just" eaLnBrk="1" fontAlgn="auto" hangingPunct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r-HR" sz="1400" dirty="0">
                <a:solidFill>
                  <a:prstClr val="black"/>
                </a:solidFill>
                <a:cs typeface="Times New Roman" pitchFamily="18" charset="0"/>
              </a:rPr>
              <a:t>proizvod izlaznog procesa prerade/trženja mora biti proizvod koji nije obuhvaćen Dodatkom I Ugovora o EU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ulaganju u OIE s kapacitetom proizvodnje koja prelazi godišnju potrošnju korisnika, primjenjuju se pravila državne </a:t>
            </a:r>
            <a:r>
              <a:rPr lang="hr-HR" sz="1400" dirty="0" smtClean="0"/>
              <a:t>potpore</a:t>
            </a:r>
            <a:endParaRPr lang="hr-HR" sz="1400" dirty="0"/>
          </a:p>
          <a:p>
            <a:endParaRPr lang="hr-HR" dirty="0"/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6888683" cy="576064"/>
          </a:xfrm>
        </p:spPr>
        <p:txBody>
          <a:bodyPr/>
          <a:lstStyle/>
          <a:p>
            <a:pPr algn="l"/>
            <a:r>
              <a:rPr lang="hr-HR" altLang="sr-Latn-RS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6 -  RAZVOJ POLJOPRIVREDNIH GOSPODARSTVA I POSLOVANJA </a:t>
            </a:r>
            <a:endParaRPr lang="hr-H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7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789334"/>
            <a:ext cx="6984776" cy="576064"/>
          </a:xfrm>
        </p:spPr>
        <p:txBody>
          <a:bodyPr/>
          <a:lstStyle/>
          <a:p>
            <a:pPr lvl="0" algn="l"/>
            <a:r>
              <a:rPr lang="hr-HR" altLang="sr-Latn-RS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7 - </a:t>
            </a:r>
            <a:r>
              <a:rPr lang="hr-HR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TEMELJNE USLUGE I OBNOVA </a:t>
            </a:r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SELA U </a:t>
            </a:r>
            <a:r>
              <a:rPr lang="hr-HR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RURALNIM PODRUČJIMA </a:t>
            </a:r>
            <a:endParaRPr lang="hr-H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34691"/>
            <a:ext cx="8589640" cy="4968552"/>
          </a:xfrm>
        </p:spPr>
        <p:txBody>
          <a:bodyPr/>
          <a:lstStyle/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7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7.1. Izrada planova za razvoj jedinica lokalne samouprave  i naselja </a:t>
            </a: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7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u ruralnim područjima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hr-HR" b="1" dirty="0" smtClean="0">
                <a:ea typeface="Times New Roman"/>
              </a:rPr>
              <a:t>Prihvatljivo </a:t>
            </a:r>
            <a:r>
              <a:rPr lang="hr-HR" b="1" dirty="0">
                <a:ea typeface="Times New Roman"/>
              </a:rPr>
              <a:t>ulaganje:</a:t>
            </a:r>
            <a:endParaRPr lang="hr-HR" dirty="0">
              <a:ea typeface="Times New Roman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dirty="0">
                <a:ea typeface="Times New Roman"/>
              </a:rPr>
              <a:t>izrada Planova prostornog uređenja, Programa ukupnog razvoja (</a:t>
            </a:r>
            <a:r>
              <a:rPr lang="hr-HR" dirty="0" smtClean="0">
                <a:ea typeface="Times New Roman"/>
              </a:rPr>
              <a:t>PUR) jedinice </a:t>
            </a:r>
            <a:r>
              <a:rPr lang="hr-HR" dirty="0">
                <a:ea typeface="Times New Roman"/>
              </a:rPr>
              <a:t>lokalne samouprave</a:t>
            </a:r>
            <a:endParaRPr lang="hr-HR" sz="1600" dirty="0">
              <a:ea typeface="Times New Roman"/>
            </a:endParaRPr>
          </a:p>
          <a:p>
            <a:r>
              <a:rPr lang="hr-HR" b="1" dirty="0" smtClean="0"/>
              <a:t>Korisnici: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općine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gradovi do 10.000 </a:t>
            </a:r>
            <a:r>
              <a:rPr lang="hr-HR" dirty="0"/>
              <a:t>stanovnika</a:t>
            </a:r>
          </a:p>
          <a:p>
            <a:pPr algn="just">
              <a:spcAft>
                <a:spcPts val="600"/>
              </a:spcAft>
            </a:pPr>
            <a:r>
              <a:rPr lang="hr-HR" b="1" dirty="0" smtClean="0">
                <a:ea typeface="Times New Roman"/>
              </a:rPr>
              <a:t>Potpora:</a:t>
            </a:r>
          </a:p>
          <a:p>
            <a:pPr marL="171450" lvl="0" indent="-1714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dirty="0" smtClean="0">
                <a:ea typeface="Times New Roman"/>
                <a:cs typeface="Times New Roman"/>
              </a:rPr>
              <a:t>min</a:t>
            </a:r>
            <a:r>
              <a:rPr lang="hr-HR" dirty="0">
                <a:ea typeface="Times New Roman"/>
                <a:cs typeface="Times New Roman"/>
              </a:rPr>
              <a:t>. vrijednost javne potpore po investiciji (projektu) iznosi 3.500 €</a:t>
            </a:r>
          </a:p>
          <a:p>
            <a:pPr marL="171450" lvl="0" indent="-1714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dirty="0" err="1">
                <a:ea typeface="Times New Roman"/>
                <a:cs typeface="Times New Roman"/>
              </a:rPr>
              <a:t>max</a:t>
            </a:r>
            <a:r>
              <a:rPr lang="hr-HR" dirty="0">
                <a:ea typeface="Times New Roman"/>
                <a:cs typeface="Times New Roman"/>
              </a:rPr>
              <a:t>. vrijednost javne potpore po investiciji iznosi 70.000 €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dirty="0">
                <a:ea typeface="Calibri"/>
              </a:rPr>
              <a:t>do </a:t>
            </a:r>
            <a:r>
              <a:rPr lang="hr-HR" dirty="0" smtClean="0">
                <a:ea typeface="Calibri"/>
              </a:rPr>
              <a:t>100</a:t>
            </a:r>
            <a:r>
              <a:rPr lang="hr-HR" dirty="0">
                <a:ea typeface="Calibri"/>
              </a:rPr>
              <a:t>% od ukupnih prihvatljivih troškova. 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dirty="0">
                <a:ea typeface="Times New Roman"/>
              </a:rPr>
              <a:t>mogućnost </a:t>
            </a:r>
            <a:r>
              <a:rPr lang="hr-HR" dirty="0" smtClean="0">
                <a:ea typeface="Times New Roman"/>
              </a:rPr>
              <a:t>obročnog plaćanja -  </a:t>
            </a:r>
            <a:r>
              <a:rPr lang="hr-HR" dirty="0" err="1">
                <a:ea typeface="Times New Roman"/>
              </a:rPr>
              <a:t>max</a:t>
            </a:r>
            <a:r>
              <a:rPr lang="hr-HR" dirty="0">
                <a:ea typeface="Times New Roman"/>
              </a:rPr>
              <a:t>. 3 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dirty="0">
                <a:ea typeface="Times New Roman"/>
              </a:rPr>
              <a:t>mogućnost </a:t>
            </a:r>
            <a:r>
              <a:rPr lang="hr-HR" dirty="0" smtClean="0">
                <a:ea typeface="Times New Roman"/>
              </a:rPr>
              <a:t>plaćanja predujmom do </a:t>
            </a:r>
            <a:r>
              <a:rPr lang="hr-HR" dirty="0">
                <a:ea typeface="Times New Roman"/>
              </a:rPr>
              <a:t>50%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748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6696744"/>
          </a:xfrm>
        </p:spPr>
        <p:txBody>
          <a:bodyPr/>
          <a:lstStyle/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7.2. Ulaganja u izgradnju, poboljšanje ili proširenje svih vrsta </a:t>
            </a: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male infrastrukture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hr-HR" sz="1600" b="1" dirty="0" smtClean="0">
                <a:ea typeface="Times New Roman"/>
                <a:cs typeface="Times New Roman"/>
              </a:rPr>
              <a:t>Prihvatljiva </a:t>
            </a:r>
            <a:r>
              <a:rPr lang="hr-HR" sz="1600" b="1" dirty="0">
                <a:ea typeface="Times New Roman"/>
                <a:cs typeface="Times New Roman"/>
              </a:rPr>
              <a:t>ulaganja: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>
                <a:ea typeface="Times New Roman"/>
                <a:cs typeface="Times New Roman"/>
              </a:rPr>
              <a:t>izgradnja i /ili rekonstrukciju </a:t>
            </a:r>
            <a:r>
              <a:rPr lang="hr-HR" sz="1600" dirty="0" smtClean="0">
                <a:ea typeface="Times New Roman"/>
                <a:cs typeface="Times New Roman"/>
              </a:rPr>
              <a:t>nerazvrstanih cesta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hr-HR" sz="1600" b="1" dirty="0">
                <a:ea typeface="Times New Roman"/>
              </a:rPr>
              <a:t>Korisnici: </a:t>
            </a:r>
            <a:endParaRPr lang="hr-HR" sz="1600" dirty="0">
              <a:ea typeface="Times New Roman"/>
              <a:cs typeface="Times New Roman"/>
            </a:endParaRPr>
          </a:p>
          <a:p>
            <a:pPr marL="285750" lvl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 smtClean="0">
                <a:ea typeface="Times New Roman"/>
                <a:cs typeface="Times New Roman"/>
              </a:rPr>
              <a:t>JLS</a:t>
            </a: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hr-HR" sz="1600" b="1" dirty="0">
                <a:ea typeface="Times New Roman"/>
              </a:rPr>
              <a:t>Potpora:</a:t>
            </a:r>
          </a:p>
          <a:p>
            <a:pPr marL="171450" lvl="0" indent="-1714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>
                <a:solidFill>
                  <a:prstClr val="black"/>
                </a:solidFill>
                <a:ea typeface="Times New Roman"/>
                <a:cs typeface="Times New Roman"/>
              </a:rPr>
              <a:t>   najmanja vrijednost javne potpore po investiciji (projektu) iznosi 15.000 €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>
                <a:solidFill>
                  <a:prstClr val="black"/>
                </a:solidFill>
                <a:ea typeface="Times New Roman"/>
                <a:cs typeface="Times New Roman"/>
              </a:rPr>
              <a:t> najviša vrijednost javne potpore po investiciji iznosi 700.000 €</a:t>
            </a:r>
          </a:p>
          <a:p>
            <a:pPr lvl="0" algn="just">
              <a:spcBef>
                <a:spcPts val="120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hr-HR" sz="1600" b="1" dirty="0" smtClean="0">
                <a:ea typeface="Times New Roman"/>
                <a:cs typeface="Times New Roman"/>
              </a:rPr>
              <a:t>Prihvatljiva </a:t>
            </a:r>
            <a:r>
              <a:rPr lang="hr-HR" sz="1600" b="1" dirty="0">
                <a:ea typeface="Times New Roman"/>
                <a:cs typeface="Times New Roman"/>
              </a:rPr>
              <a:t>ulaganja: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hr-HR" sz="1600" dirty="0" smtClean="0">
                <a:ea typeface="Times New Roman"/>
                <a:cs typeface="Times New Roman"/>
              </a:rPr>
              <a:t>izgradnja </a:t>
            </a:r>
            <a:r>
              <a:rPr lang="hr-HR" sz="1600" dirty="0">
                <a:ea typeface="Times New Roman"/>
                <a:cs typeface="Times New Roman"/>
              </a:rPr>
              <a:t>i/ili rekonstrukcija sustava za vodoopskrbu, odvodnju i pročišćavanje otpadnih </a:t>
            </a:r>
            <a:r>
              <a:rPr lang="hr-HR" sz="1600" dirty="0" smtClean="0">
                <a:ea typeface="Times New Roman"/>
                <a:cs typeface="Times New Roman"/>
              </a:rPr>
              <a:t>voda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hr-HR" sz="1600" b="1" dirty="0" smtClean="0">
                <a:ea typeface="Times New Roman"/>
              </a:rPr>
              <a:t>Korisnici</a:t>
            </a:r>
            <a:r>
              <a:rPr lang="hr-HR" sz="1600" b="1" dirty="0">
                <a:ea typeface="Times New Roman"/>
              </a:rPr>
              <a:t>: </a:t>
            </a:r>
            <a:endParaRPr lang="hr-HR" sz="1600" dirty="0">
              <a:ea typeface="Times New Roman"/>
              <a:cs typeface="Times New Roman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 smtClean="0">
                <a:ea typeface="Times New Roman"/>
                <a:cs typeface="Times New Roman"/>
              </a:rPr>
              <a:t>JLS i komunalna </a:t>
            </a:r>
            <a:r>
              <a:rPr lang="hr-HR" sz="1600" dirty="0">
                <a:ea typeface="Times New Roman"/>
                <a:cs typeface="Times New Roman"/>
              </a:rPr>
              <a:t>poduzeća u većinskom vlasništvu </a:t>
            </a:r>
            <a:r>
              <a:rPr lang="hr-HR" sz="1600" dirty="0" smtClean="0">
                <a:ea typeface="Times New Roman"/>
                <a:cs typeface="Times New Roman"/>
              </a:rPr>
              <a:t>JLS</a:t>
            </a: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hr-HR" sz="1600" b="1" dirty="0" smtClean="0">
                <a:ea typeface="Times New Roman"/>
              </a:rPr>
              <a:t>Potpora:</a:t>
            </a:r>
            <a:endParaRPr lang="hr-HR" sz="1600" b="1" dirty="0">
              <a:ea typeface="Times New Roman"/>
            </a:endParaRPr>
          </a:p>
          <a:p>
            <a:pPr marL="171450" lvl="0" indent="-1714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 smtClean="0">
                <a:solidFill>
                  <a:prstClr val="black"/>
                </a:solidFill>
                <a:ea typeface="Times New Roman"/>
                <a:cs typeface="Times New Roman"/>
              </a:rPr>
              <a:t>   najmanja </a:t>
            </a:r>
            <a:r>
              <a:rPr lang="hr-HR" sz="1600" dirty="0">
                <a:solidFill>
                  <a:prstClr val="black"/>
                </a:solidFill>
                <a:ea typeface="Times New Roman"/>
                <a:cs typeface="Times New Roman"/>
              </a:rPr>
              <a:t>vrijednost javne potpore po investiciji (projektu) iznosi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  <a:cs typeface="Times New Roman"/>
              </a:rPr>
              <a:t>15.000 €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28600" algn="l"/>
              </a:tabLst>
            </a:pPr>
            <a:r>
              <a:rPr lang="hr-HR" sz="1600" dirty="0" smtClean="0">
                <a:solidFill>
                  <a:prstClr val="black"/>
                </a:solidFill>
                <a:ea typeface="Times New Roman"/>
                <a:cs typeface="Times New Roman"/>
              </a:rPr>
              <a:t> najviša </a:t>
            </a:r>
            <a:r>
              <a:rPr lang="hr-HR" sz="1600" dirty="0">
                <a:solidFill>
                  <a:prstClr val="black"/>
                </a:solidFill>
                <a:ea typeface="Times New Roman"/>
                <a:cs typeface="Times New Roman"/>
              </a:rPr>
              <a:t>vrijednost javne potpore po investiciji iznosi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  <a:cs typeface="Times New Roman"/>
              </a:rPr>
              <a:t>1 </a:t>
            </a:r>
            <a:r>
              <a:rPr lang="hr-HR" sz="1600" dirty="0" err="1">
                <a:solidFill>
                  <a:prstClr val="black"/>
                </a:solidFill>
                <a:ea typeface="Times New Roman"/>
                <a:cs typeface="Times New Roman"/>
              </a:rPr>
              <a:t>mil</a:t>
            </a:r>
            <a:r>
              <a:rPr lang="hr-HR" sz="1600" dirty="0">
                <a:solidFill>
                  <a:prstClr val="black"/>
                </a:solidFill>
                <a:ea typeface="Times New Roman"/>
                <a:cs typeface="Times New Roman"/>
              </a:rPr>
              <a:t> €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hr-HR" sz="1600" dirty="0">
              <a:solidFill>
                <a:prstClr val="black"/>
              </a:solidFill>
              <a:ea typeface="Times New Roman"/>
            </a:endParaRPr>
          </a:p>
          <a:p>
            <a:r>
              <a:rPr lang="hr-HR" sz="1600" b="1" dirty="0"/>
              <a:t>Uvjet prihvatljivosti</a:t>
            </a:r>
            <a:r>
              <a:rPr lang="hr-HR" sz="1600" dirty="0"/>
              <a:t>: </a:t>
            </a:r>
            <a:endParaRPr lang="hr-HR" sz="1600" dirty="0" smtClean="0"/>
          </a:p>
          <a:p>
            <a:r>
              <a:rPr lang="hr-HR" sz="1600" dirty="0" smtClean="0"/>
              <a:t>Ulaganje </a:t>
            </a:r>
            <a:r>
              <a:rPr lang="hr-HR" sz="1600" dirty="0"/>
              <a:t>se provodi u naselju koje ima do 5.000 stanovnika </a:t>
            </a:r>
            <a:r>
              <a:rPr lang="hr-HR" sz="1600" dirty="0" smtClean="0"/>
              <a:t>te u aglomeracijama do 2.000 </a:t>
            </a:r>
            <a:r>
              <a:rPr lang="hr-HR" sz="1600" dirty="0"/>
              <a:t>stanovnika za sustave vodoopskrbe, odvodnju i pročišćavanje otpadnih voda)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54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504666"/>
            <a:ext cx="8229600" cy="6236702"/>
          </a:xfrm>
        </p:spPr>
        <p:txBody>
          <a:bodyPr/>
          <a:lstStyle/>
          <a:p>
            <a:pPr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7.4. 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U</a:t>
            </a: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laganja u pokretanje, poboljšanje ili širenje lokalnih temeljnih usluga </a:t>
            </a:r>
          </a:p>
          <a:p>
            <a:pPr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za ruralno stanovništvo, uključujući slobodno vrijeme i kulturne aktivnosti </a:t>
            </a:r>
          </a:p>
          <a:p>
            <a:pPr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te povezanu infrastrukturu</a:t>
            </a:r>
            <a:endParaRPr lang="hr-HR" sz="1600" b="1" dirty="0" smtClean="0">
              <a:solidFill>
                <a:schemeClr val="accent3">
                  <a:lumMod val="50000"/>
                </a:schemeClr>
              </a:solidFill>
              <a:ea typeface="Times New Roman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hr-HR" sz="1700" b="1" dirty="0" smtClean="0">
                <a:ea typeface="Times New Roman"/>
              </a:rPr>
              <a:t>Korisnici</a:t>
            </a:r>
            <a:r>
              <a:rPr lang="hr-HR" sz="1700" b="1" dirty="0">
                <a:ea typeface="Times New Roman"/>
              </a:rPr>
              <a:t>:</a:t>
            </a:r>
            <a:endParaRPr lang="hr-HR" sz="1700" dirty="0"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ea typeface="Times New Roman"/>
                <a:cs typeface="Times New Roman"/>
              </a:rPr>
              <a:t>JLS, komunalna </a:t>
            </a:r>
            <a:r>
              <a:rPr lang="hr-HR" sz="1600" dirty="0">
                <a:ea typeface="Times New Roman"/>
                <a:cs typeface="Times New Roman"/>
              </a:rPr>
              <a:t>poduzeća u većinskom vlasništvu </a:t>
            </a:r>
            <a:r>
              <a:rPr lang="hr-HR" sz="1600" dirty="0" smtClean="0">
                <a:ea typeface="Times New Roman"/>
                <a:cs typeface="Times New Roman"/>
              </a:rPr>
              <a:t>JLS, javne </a:t>
            </a:r>
            <a:r>
              <a:rPr lang="hr-HR" sz="1600" dirty="0">
                <a:ea typeface="Times New Roman"/>
                <a:cs typeface="Times New Roman"/>
              </a:rPr>
              <a:t>ustanove neprofitnog karaktera u kojima su osnivači jedinice lokalne </a:t>
            </a:r>
            <a:r>
              <a:rPr lang="hr-HR" sz="1600" dirty="0" smtClean="0">
                <a:ea typeface="Times New Roman"/>
                <a:cs typeface="Times New Roman"/>
              </a:rPr>
              <a:t>samouprave</a:t>
            </a:r>
            <a:r>
              <a:rPr lang="en-US" sz="1600" dirty="0" smtClean="0">
                <a:ea typeface="Times New Roman"/>
                <a:cs typeface="Times New Roman"/>
              </a:rPr>
              <a:t>, </a:t>
            </a:r>
            <a:r>
              <a:rPr lang="hr-HR" sz="1600" dirty="0" smtClean="0">
                <a:ea typeface="Times New Roman"/>
                <a:cs typeface="Times New Roman"/>
              </a:rPr>
              <a:t>udruge </a:t>
            </a:r>
            <a:r>
              <a:rPr lang="hr-HR" sz="1600" dirty="0">
                <a:ea typeface="Times New Roman"/>
                <a:cs typeface="Times New Roman"/>
              </a:rPr>
              <a:t>/organizacije civilnog društva i vjerskih zajednica koje se bave </a:t>
            </a:r>
            <a:r>
              <a:rPr lang="hr-HR" sz="1600" dirty="0" smtClean="0">
                <a:ea typeface="Times New Roman"/>
                <a:cs typeface="Times New Roman"/>
              </a:rPr>
              <a:t>humanitarnim i </a:t>
            </a:r>
            <a:r>
              <a:rPr lang="hr-HR" sz="1600" smtClean="0">
                <a:ea typeface="Times New Roman"/>
                <a:cs typeface="Times New Roman"/>
              </a:rPr>
              <a:t>društvenim djelatnostima </a:t>
            </a:r>
            <a:r>
              <a:rPr lang="hr-HR" sz="1600" dirty="0">
                <a:ea typeface="Times New Roman"/>
                <a:cs typeface="Times New Roman"/>
              </a:rPr>
              <a:t>od posebnog interesa za lokalno stanovništvo, </a:t>
            </a:r>
            <a:r>
              <a:rPr lang="hr-HR" sz="1600" dirty="0" smtClean="0">
                <a:ea typeface="Times New Roman"/>
                <a:cs typeface="Times New Roman"/>
              </a:rPr>
              <a:t>LAG-ovi</a:t>
            </a:r>
          </a:p>
          <a:p>
            <a:pPr lvl="0" algn="just">
              <a:spcAft>
                <a:spcPts val="0"/>
              </a:spcAft>
            </a:pPr>
            <a:endParaRPr lang="hr-HR" b="1" dirty="0" smtClean="0">
              <a:ea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hr-HR" sz="1700" b="1" dirty="0" smtClean="0">
                <a:ea typeface="Times New Roman"/>
              </a:rPr>
              <a:t>Prihvatljiva ulaganja</a:t>
            </a:r>
            <a:r>
              <a:rPr lang="hr-HR" b="1" dirty="0" smtClean="0">
                <a:ea typeface="Times New Roman"/>
              </a:rPr>
              <a:t>:</a:t>
            </a:r>
          </a:p>
          <a:p>
            <a:pPr lvl="0" algn="just">
              <a:spcAft>
                <a:spcPts val="0"/>
              </a:spcAft>
            </a:pPr>
            <a:endParaRPr lang="hr-HR" sz="900" b="1" dirty="0">
              <a:ea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Arial"/>
              <a:buChar char="-"/>
              <a:tabLst>
                <a:tab pos="228600" algn="l"/>
              </a:tabLst>
            </a:pPr>
            <a:r>
              <a:rPr lang="hr-HR" sz="1600" dirty="0">
                <a:ea typeface="Times New Roman"/>
                <a:cs typeface="Times New Roman"/>
              </a:rPr>
              <a:t>ulaganje u izgradnju i/ili rekonstrukciju i/ili opremanje objekta za sport, slobodno vrijeme kao što su društveni domovi</a:t>
            </a:r>
            <a:r>
              <a:rPr lang="hr-HR" sz="1600" dirty="0" smtClean="0">
                <a:ea typeface="Times New Roman"/>
                <a:cs typeface="Times New Roman"/>
              </a:rPr>
              <a:t>, vatrogasni </a:t>
            </a:r>
            <a:r>
              <a:rPr lang="hr-HR" sz="1600" dirty="0">
                <a:ea typeface="Times New Roman"/>
                <a:cs typeface="Times New Roman"/>
              </a:rPr>
              <a:t>domovi, planinarskih, lovačkih domova, kulturni centri</a:t>
            </a: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Arial"/>
              <a:buChar char="-"/>
              <a:tabLst>
                <a:tab pos="228600" algn="l"/>
              </a:tabLst>
            </a:pPr>
            <a:r>
              <a:rPr lang="hr-HR" sz="1600" dirty="0">
                <a:ea typeface="Times New Roman"/>
                <a:cs typeface="Times New Roman"/>
              </a:rPr>
              <a:t>ulaganje u izgradnju i/ili rekonstrukciju i/ili opremanje igrališta (dječja, sportska), sportskih terena i pratećih objekata, rekreacijske zone i kupališta, biciklističkih staza, tematskih </a:t>
            </a:r>
            <a:r>
              <a:rPr lang="hr-HR" sz="1600" dirty="0" smtClean="0">
                <a:ea typeface="Times New Roman"/>
                <a:cs typeface="Times New Roman"/>
              </a:rPr>
              <a:t>putova</a:t>
            </a:r>
            <a:endParaRPr lang="hr-HR" sz="1600" dirty="0"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Arial"/>
              <a:buChar char="-"/>
              <a:tabLst>
                <a:tab pos="228600" algn="l"/>
              </a:tabLst>
            </a:pPr>
            <a:r>
              <a:rPr lang="hr-HR" sz="1600" dirty="0">
                <a:ea typeface="Times New Roman"/>
                <a:cs typeface="Times New Roman"/>
              </a:rPr>
              <a:t>ulaganje u izgradnju i/ili rekonstrukciju i/ili opremanje </a:t>
            </a:r>
            <a:r>
              <a:rPr lang="hr-HR" sz="1600" dirty="0" smtClean="0">
                <a:ea typeface="Times New Roman"/>
                <a:cs typeface="Times New Roman"/>
              </a:rPr>
              <a:t>dječjih </a:t>
            </a:r>
            <a:r>
              <a:rPr lang="hr-HR" sz="1600" dirty="0">
                <a:ea typeface="Times New Roman"/>
                <a:cs typeface="Times New Roman"/>
              </a:rPr>
              <a:t>vrtića</a:t>
            </a: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Arial"/>
              <a:buChar char="-"/>
              <a:tabLst>
                <a:tab pos="228600" algn="l"/>
              </a:tabLst>
            </a:pPr>
            <a:r>
              <a:rPr lang="hr-HR" sz="1600" dirty="0">
                <a:ea typeface="Times New Roman"/>
                <a:cs typeface="Times New Roman"/>
              </a:rPr>
              <a:t>ulaganje u javne površine (javne zelene površine, pješačke staze, otvoreni odvodni kanali, tržnice, parkirališta)</a:t>
            </a:r>
          </a:p>
          <a:p>
            <a:pPr marL="342900" lvl="0" indent="-342900" algn="just">
              <a:spcAft>
                <a:spcPts val="0"/>
              </a:spcAft>
              <a:buFont typeface="Arial"/>
              <a:buChar char="-"/>
              <a:tabLst>
                <a:tab pos="228600" algn="l"/>
              </a:tabLst>
            </a:pPr>
            <a:r>
              <a:rPr lang="hr-HR" sz="1600" dirty="0">
                <a:ea typeface="Times New Roman"/>
                <a:cs typeface="Times New Roman"/>
              </a:rPr>
              <a:t>ulaganje u rekonstrukcija i/ili opremanje objekata javne </a:t>
            </a:r>
            <a:r>
              <a:rPr lang="hr-HR" sz="1600" dirty="0" smtClean="0">
                <a:ea typeface="Times New Roman"/>
                <a:cs typeface="Times New Roman"/>
              </a:rPr>
              <a:t>namjen</a:t>
            </a:r>
            <a:r>
              <a:rPr lang="hr-HR" dirty="0" smtClean="0">
                <a:ea typeface="Times New Roman"/>
                <a:cs typeface="Times New Roman"/>
              </a:rPr>
              <a:t>e</a:t>
            </a:r>
            <a:endParaRPr lang="hr-HR" dirty="0">
              <a:ea typeface="Times New Roman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813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836712"/>
            <a:ext cx="8229600" cy="4968552"/>
          </a:xfrm>
        </p:spPr>
        <p:txBody>
          <a:bodyPr/>
          <a:lstStyle/>
          <a:p>
            <a:pPr lvl="0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7.4. Ulaganja u pokretanje, poboljšanje ili širenje lokalnih temeljnih usluga </a:t>
            </a:r>
          </a:p>
          <a:p>
            <a:pPr lvl="0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za ruralno stanovništvo, uključujući slobodno vrijeme i kulturne aktivnosti </a:t>
            </a:r>
          </a:p>
          <a:p>
            <a:pPr lvl="0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te povezanu infrastrukturu</a:t>
            </a:r>
            <a:endParaRPr lang="hr-HR" sz="1600" b="1" dirty="0">
              <a:solidFill>
                <a:srgbClr val="9BBB59">
                  <a:lumMod val="50000"/>
                </a:srgbClr>
              </a:solidFill>
              <a:ea typeface="Times New Roman"/>
            </a:endParaRPr>
          </a:p>
          <a:p>
            <a:pPr lvl="0"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endParaRPr lang="hr-HR" b="1" dirty="0" smtClean="0"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hr-HR" b="1" dirty="0" smtClean="0">
                <a:solidFill>
                  <a:prstClr val="black"/>
                </a:solidFill>
                <a:ea typeface="Times New Roman"/>
              </a:rPr>
              <a:t>Potpora:</a:t>
            </a:r>
            <a:endParaRPr lang="hr-HR" b="1" dirty="0">
              <a:solidFill>
                <a:prstClr val="black"/>
              </a:solidFill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najmanja </a:t>
            </a:r>
            <a:r>
              <a:rPr lang="hr-HR" dirty="0"/>
              <a:t>vrijednost javne potpore po investiciji (projektu) iznosi </a:t>
            </a:r>
            <a:r>
              <a:rPr lang="hr-HR" dirty="0" smtClean="0"/>
              <a:t>15.000 </a:t>
            </a:r>
            <a:r>
              <a:rPr lang="hr-HR" dirty="0"/>
              <a:t>€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 smtClean="0"/>
              <a:t>najviša </a:t>
            </a:r>
            <a:r>
              <a:rPr lang="hr-HR" dirty="0"/>
              <a:t>vrijednost javne potpore po investiciji iznosi </a:t>
            </a:r>
            <a:r>
              <a:rPr lang="hr-HR" dirty="0" smtClean="0"/>
              <a:t>300.000 €, osim za dječje vrtiće gdje je maksimalni iznos potpore 500.000 </a:t>
            </a:r>
            <a:r>
              <a:rPr lang="hr-HR" dirty="0" smtClean="0">
                <a:solidFill>
                  <a:prstClr val="black"/>
                </a:solidFill>
              </a:rPr>
              <a:t>€</a:t>
            </a:r>
          </a:p>
          <a:p>
            <a:endParaRPr lang="hr-HR" dirty="0"/>
          </a:p>
          <a:p>
            <a:pPr lvl="0"/>
            <a:r>
              <a:rPr lang="hr-HR" b="1" dirty="0">
                <a:solidFill>
                  <a:prstClr val="black"/>
                </a:solidFill>
              </a:rPr>
              <a:t>Uvjeti prihvatljivosti: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hr-HR" dirty="0">
                <a:solidFill>
                  <a:prstClr val="black"/>
                </a:solidFill>
              </a:rPr>
              <a:t>ulaganje se provodi u naselju koje ima do 5.000 stanovnika </a:t>
            </a:r>
          </a:p>
          <a:p>
            <a:pPr lvl="0"/>
            <a:endParaRPr lang="hr-HR" dirty="0">
              <a:solidFill>
                <a:prstClr val="black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727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7248723" cy="576064"/>
          </a:xfrm>
        </p:spPr>
        <p:txBody>
          <a:bodyPr/>
          <a:lstStyle/>
          <a:p>
            <a:pPr lvl="0" algn="l"/>
            <a:r>
              <a:rPr lang="hr-HR" altLang="sr-Latn-RS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8 -</a:t>
            </a:r>
            <a:r>
              <a:rPr lang="vi-VN" altLang="sr-Latn-RS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ULAGANJA U RAZVOJ ŠUMSKIH PODRUČJA I POBOLJŠANJE ISPLATIVOSTI ŠUMA </a:t>
            </a:r>
            <a:endParaRPr lang="hr-HR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179512" y="1772816"/>
            <a:ext cx="8693819" cy="4968552"/>
          </a:xfrm>
        </p:spPr>
        <p:txBody>
          <a:bodyPr/>
          <a:lstStyle/>
          <a:p>
            <a:pPr eaLnBrk="1" hangingPunct="1"/>
            <a:r>
              <a:rPr lang="vi-VN" altLang="sr-Latn-RS" dirty="0" smtClean="0">
                <a:cs typeface="Times New Roman" pitchFamily="18" charset="0"/>
              </a:rPr>
              <a:t>8.6. 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Ulaganja u svrhu poboljšanja otpornosti i okolišne vrijednosti šumskih ekosustava</a:t>
            </a:r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hr-HR" sz="1600" b="1" dirty="0">
                <a:ea typeface="Times New Roman"/>
              </a:rPr>
              <a:t>O</a:t>
            </a:r>
            <a:r>
              <a:rPr lang="hr-HR" sz="1600" b="1" dirty="0" smtClean="0">
                <a:ea typeface="Times New Roman"/>
              </a:rPr>
              <a:t>peracija 1:</a:t>
            </a:r>
            <a:r>
              <a:rPr lang="hr-HR" sz="1600" dirty="0" smtClean="0">
                <a:ea typeface="Times New Roman"/>
              </a:rPr>
              <a:t>P</a:t>
            </a:r>
            <a:r>
              <a:rPr lang="x-none" sz="1600" smtClean="0">
                <a:ea typeface="Times New Roman"/>
              </a:rPr>
              <a:t>revođenje degradiranih šumskih sastojina i šumskih kultura u šumske sastojine visokog uzgojnog oblika </a:t>
            </a:r>
            <a:endParaRPr lang="hr-HR" sz="1600" dirty="0" smtClean="0">
              <a:ea typeface="Times New Roman"/>
            </a:endParaRP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endParaRPr lang="hr-HR" sz="500" b="1" dirty="0" smtClean="0">
              <a:ea typeface="Times New Roman"/>
            </a:endParaRPr>
          </a:p>
          <a:p>
            <a:pPr eaLnBrk="1" hangingPunct="1">
              <a:spcAft>
                <a:spcPts val="0"/>
              </a:spcAft>
            </a:pPr>
            <a:r>
              <a:rPr lang="hr-HR" altLang="sr-Latn-RS" sz="1600" b="1" dirty="0" smtClean="0">
                <a:cs typeface="Times New Roman" pitchFamily="18" charset="0"/>
              </a:rPr>
              <a:t>K</a:t>
            </a:r>
            <a:r>
              <a:rPr lang="vi-VN" altLang="sr-Latn-RS" sz="1600" b="1" dirty="0" smtClean="0">
                <a:cs typeface="Times New Roman" pitchFamily="18" charset="0"/>
              </a:rPr>
              <a:t>orisnici</a:t>
            </a:r>
            <a:r>
              <a:rPr lang="hr-HR" altLang="sr-Latn-RS" sz="1600" b="1" dirty="0" smtClean="0">
                <a:cs typeface="Times New Roman" pitchFamily="18" charset="0"/>
              </a:rPr>
              <a:t>: </a:t>
            </a:r>
            <a:r>
              <a:rPr lang="vi-VN" altLang="sr-Latn-RS" sz="1600" dirty="0" smtClean="0">
                <a:cs typeface="Times New Roman" pitchFamily="18" charset="0"/>
              </a:rPr>
              <a:t>privatni </a:t>
            </a:r>
            <a:r>
              <a:rPr lang="vi-VN" altLang="sr-Latn-RS" sz="1600" dirty="0">
                <a:cs typeface="Times New Roman" pitchFamily="18" charset="0"/>
              </a:rPr>
              <a:t>šumoposjednici, udruge šumoposjednika te pravni subjekti koji prema Zakonu o šumama </a:t>
            </a:r>
            <a:r>
              <a:rPr lang="vi-VN" altLang="sr-Latn-RS" sz="1600" dirty="0" smtClean="0">
                <a:cs typeface="Times New Roman" pitchFamily="18" charset="0"/>
              </a:rPr>
              <a:t>gospodare </a:t>
            </a:r>
            <a:r>
              <a:rPr lang="vi-VN" altLang="sr-Latn-RS" sz="1600" dirty="0">
                <a:cs typeface="Times New Roman" pitchFamily="18" charset="0"/>
              </a:rPr>
              <a:t>državnim šumama i šumskim zemljištima (Trgovačko društvo, tijela državne uprave i pravne osobe čiji je osnivač RH</a:t>
            </a:r>
            <a:r>
              <a:rPr lang="vi-VN" altLang="sr-Latn-RS" sz="1600" dirty="0" smtClean="0">
                <a:cs typeface="Times New Roman" pitchFamily="18" charset="0"/>
              </a:rPr>
              <a:t>)</a:t>
            </a:r>
            <a:endParaRPr lang="hr-HR" altLang="sr-Latn-RS" sz="1600" dirty="0" smtClean="0">
              <a:cs typeface="Times New Roman" pitchFamily="18" charset="0"/>
            </a:endParaRPr>
          </a:p>
          <a:p>
            <a:pPr marL="285750" indent="-285750" eaLnBrk="1" hangingPunct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cs typeface="Times New Roman" pitchFamily="18" charset="0"/>
              </a:rPr>
              <a:t>i</a:t>
            </a:r>
            <a:r>
              <a:rPr lang="vi-VN" altLang="sr-Latn-RS" sz="1600" dirty="0" smtClean="0">
                <a:cs typeface="Times New Roman" pitchFamily="18" charset="0"/>
              </a:rPr>
              <a:t>ntenzitet </a:t>
            </a:r>
            <a:r>
              <a:rPr lang="vi-VN" altLang="sr-Latn-RS" sz="1600" dirty="0">
                <a:cs typeface="Times New Roman" pitchFamily="18" charset="0"/>
              </a:rPr>
              <a:t>potpore za ulaganja iznosi do 100% od ukupnih prihvatljivih </a:t>
            </a:r>
            <a:r>
              <a:rPr lang="vi-VN" altLang="sr-Latn-RS" sz="1600" dirty="0" smtClean="0">
                <a:cs typeface="Times New Roman" pitchFamily="18" charset="0"/>
              </a:rPr>
              <a:t>troškova </a:t>
            </a:r>
            <a:endParaRPr lang="hr-HR" altLang="sr-Latn-RS" sz="1600" dirty="0" smtClean="0">
              <a:cs typeface="Times New Roman" pitchFamily="18" charset="0"/>
            </a:endParaRPr>
          </a:p>
          <a:p>
            <a:pPr marL="285750" indent="-285750" eaLnBrk="1" hangingPunct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altLang="sr-Latn-RS" sz="1600" dirty="0" smtClean="0">
                <a:cs typeface="Times New Roman" pitchFamily="18" charset="0"/>
              </a:rPr>
              <a:t>Najviša vrijednost </a:t>
            </a:r>
            <a:r>
              <a:rPr lang="pl-PL" altLang="sr-Latn-RS" sz="1600" dirty="0">
                <a:cs typeface="Times New Roman" pitchFamily="18" charset="0"/>
              </a:rPr>
              <a:t>potpore po projektu iznosi 500.000 </a:t>
            </a:r>
            <a:r>
              <a:rPr lang="pl-PL" altLang="sr-Latn-RS" sz="1600" dirty="0" smtClean="0">
                <a:cs typeface="Times New Roman" pitchFamily="18" charset="0"/>
              </a:rPr>
              <a:t>€</a:t>
            </a:r>
          </a:p>
          <a:p>
            <a:pPr marL="285750" indent="-285750" eaLnBrk="1" hangingPunct="1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l-PL" altLang="sr-Latn-RS" sz="500" dirty="0" smtClean="0">
              <a:cs typeface="Times New Roman" pitchFamily="18" charset="0"/>
            </a:endParaRPr>
          </a:p>
          <a:p>
            <a:pPr eaLnBrk="1" hangingPunct="1">
              <a:spcAft>
                <a:spcPts val="0"/>
              </a:spcAft>
            </a:pPr>
            <a:r>
              <a:rPr lang="hr-HR" altLang="sr-Latn-RS" sz="1600" b="1" dirty="0">
                <a:cs typeface="Times New Roman" pitchFamily="18" charset="0"/>
              </a:rPr>
              <a:t>Operacija 2: </a:t>
            </a:r>
            <a:r>
              <a:rPr lang="hr-HR" altLang="sr-Latn-RS" sz="1600" dirty="0">
                <a:cs typeface="Times New Roman" pitchFamily="18" charset="0"/>
              </a:rPr>
              <a:t>Uspostava i uređenje poučnih staza, vidikovaca i ostale manje odgovarajuće infrastrukture za rekreaciju u javne svrhe u </a:t>
            </a:r>
            <a:r>
              <a:rPr lang="hr-HR" altLang="sr-Latn-RS" sz="1600" dirty="0" smtClean="0">
                <a:cs typeface="Times New Roman" pitchFamily="18" charset="0"/>
              </a:rPr>
              <a:t>šumama</a:t>
            </a:r>
          </a:p>
          <a:p>
            <a:pPr eaLnBrk="1" hangingPunct="1">
              <a:spcAft>
                <a:spcPts val="0"/>
              </a:spcAft>
            </a:pPr>
            <a:endParaRPr lang="hr-HR" altLang="sr-Latn-RS" sz="500" dirty="0" smtClean="0">
              <a:cs typeface="Times New Roman" pitchFamily="18" charset="0"/>
            </a:endParaRPr>
          </a:p>
          <a:p>
            <a:pPr eaLnBrk="1" hangingPunct="1">
              <a:spcAft>
                <a:spcPts val="0"/>
              </a:spcAft>
            </a:pPr>
            <a:r>
              <a:rPr lang="hr-HR" altLang="sr-Latn-RS" sz="1600" b="1" dirty="0">
                <a:cs typeface="Times New Roman" pitchFamily="18" charset="0"/>
              </a:rPr>
              <a:t>Korisnici: </a:t>
            </a:r>
            <a:r>
              <a:rPr lang="hr-HR" altLang="sr-Latn-RS" sz="1600" dirty="0">
                <a:cs typeface="Times New Roman" pitchFamily="18" charset="0"/>
              </a:rPr>
              <a:t>privatni </a:t>
            </a:r>
            <a:r>
              <a:rPr lang="hr-HR" altLang="sr-Latn-RS" sz="1600" dirty="0" err="1">
                <a:cs typeface="Times New Roman" pitchFamily="18" charset="0"/>
              </a:rPr>
              <a:t>šumoposjednici</a:t>
            </a:r>
            <a:r>
              <a:rPr lang="hr-HR" altLang="sr-Latn-RS" sz="1600" dirty="0">
                <a:cs typeface="Times New Roman" pitchFamily="18" charset="0"/>
              </a:rPr>
              <a:t>, udruge </a:t>
            </a:r>
            <a:r>
              <a:rPr lang="hr-HR" altLang="sr-Latn-RS" sz="1600" dirty="0" err="1">
                <a:cs typeface="Times New Roman" pitchFamily="18" charset="0"/>
              </a:rPr>
              <a:t>šumoposjednika</a:t>
            </a:r>
            <a:r>
              <a:rPr lang="hr-HR" altLang="sr-Latn-RS" sz="1600" dirty="0">
                <a:cs typeface="Times New Roman" pitchFamily="18" charset="0"/>
              </a:rPr>
              <a:t>, pravni subjekti koji prema Zakonu o šumama </a:t>
            </a:r>
            <a:r>
              <a:rPr lang="hr-HR" altLang="sr-Latn-RS" sz="1600" dirty="0" smtClean="0">
                <a:cs typeface="Times New Roman" pitchFamily="18" charset="0"/>
              </a:rPr>
              <a:t>gospodare </a:t>
            </a:r>
            <a:r>
              <a:rPr lang="hr-HR" altLang="sr-Latn-RS" sz="1600" dirty="0">
                <a:cs typeface="Times New Roman" pitchFamily="18" charset="0"/>
              </a:rPr>
              <a:t>državnim šumama i šumskim zemljištima (Trgovačko društvo, tijela državne uprave i pravne osobe čiji je osnivač RH) te javna tijela koja upravljaju zaštićenim područjima </a:t>
            </a:r>
            <a:r>
              <a:rPr lang="hr-HR" altLang="sr-Latn-RS" sz="1600" dirty="0" smtClean="0">
                <a:cs typeface="Times New Roman" pitchFamily="18" charset="0"/>
              </a:rPr>
              <a:t>prirode</a:t>
            </a:r>
            <a:endParaRPr lang="hr-HR" altLang="sr-Latn-RS" sz="1600" dirty="0">
              <a:cs typeface="Times New Roman" pitchFamily="18" charset="0"/>
            </a:endParaRPr>
          </a:p>
          <a:p>
            <a:pPr eaLnBrk="1" hangingPunct="1">
              <a:spcAft>
                <a:spcPts val="0"/>
              </a:spcAft>
            </a:pPr>
            <a:endParaRPr lang="hr-HR" altLang="sr-Latn-RS" sz="500" dirty="0">
              <a:cs typeface="Times New Roman" pitchFamily="18" charset="0"/>
            </a:endParaRPr>
          </a:p>
          <a:p>
            <a:pPr lvl="0" eaLnBrk="1" hangingPunct="1">
              <a:spcAft>
                <a:spcPts val="0"/>
              </a:spcAft>
            </a:pPr>
            <a:r>
              <a:rPr lang="hr-HR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I</a:t>
            </a:r>
            <a:r>
              <a:rPr lang="vi-VN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ntenzitet </a:t>
            </a:r>
            <a:r>
              <a:rPr lang="vi-VN" altLang="sr-Latn-RS" sz="1600" b="1" dirty="0">
                <a:solidFill>
                  <a:prstClr val="black"/>
                </a:solidFill>
                <a:cs typeface="Times New Roman" pitchFamily="18" charset="0"/>
              </a:rPr>
              <a:t>potpore 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za ulaganja iznosi </a:t>
            </a:r>
            <a:r>
              <a:rPr lang="vi-VN" altLang="sr-Latn-RS" sz="1600" b="1" dirty="0">
                <a:solidFill>
                  <a:prstClr val="black"/>
                </a:solidFill>
                <a:cs typeface="Times New Roman" pitchFamily="18" charset="0"/>
              </a:rPr>
              <a:t>do 100% 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od ukupnih prihvatljivih troškova </a:t>
            </a:r>
            <a:endParaRPr lang="hr-HR" altLang="sr-Latn-RS" sz="1600" dirty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>
              <a:spcAft>
                <a:spcPts val="0"/>
              </a:spcAft>
            </a:pPr>
            <a:r>
              <a:rPr lang="pl-PL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Najviša vrijednost </a:t>
            </a:r>
            <a:r>
              <a:rPr lang="pl-PL" altLang="sr-Latn-RS" sz="1600" b="1" dirty="0">
                <a:solidFill>
                  <a:prstClr val="black"/>
                </a:solidFill>
                <a:cs typeface="Times New Roman" pitchFamily="18" charset="0"/>
              </a:rPr>
              <a:t>potpore </a:t>
            </a:r>
            <a:r>
              <a:rPr lang="pl-PL" altLang="sr-Latn-RS" sz="1600" dirty="0">
                <a:solidFill>
                  <a:prstClr val="black"/>
                </a:solidFill>
                <a:cs typeface="Times New Roman" pitchFamily="18" charset="0"/>
              </a:rPr>
              <a:t>po projektu iznosi </a:t>
            </a:r>
            <a:r>
              <a:rPr lang="pl-PL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100.000</a:t>
            </a:r>
            <a:r>
              <a:rPr lang="pl-PL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pl-PL" altLang="sr-Latn-RS" sz="1600" dirty="0">
                <a:solidFill>
                  <a:prstClr val="black"/>
                </a:solidFill>
                <a:cs typeface="Times New Roman" pitchFamily="18" charset="0"/>
              </a:rPr>
              <a:t>€</a:t>
            </a:r>
          </a:p>
          <a:p>
            <a:pPr marL="285750" indent="-285750" eaLnBrk="1" hangingPunct="1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vi-VN" altLang="sr-Latn-RS" sz="1400" dirty="0" smtClean="0">
              <a:cs typeface="Times New Roman" pitchFamily="18" charset="0"/>
            </a:endParaRPr>
          </a:p>
          <a:p>
            <a:pPr eaLnBrk="1" hangingPunct="1"/>
            <a:endParaRPr lang="vi-VN" altLang="sr-Latn-RS" dirty="0" smtClean="0">
              <a:cs typeface="Times New Roman" pitchFamily="18" charset="0"/>
            </a:endParaRPr>
          </a:p>
          <a:p>
            <a:pPr eaLnBrk="1" hangingPunct="1"/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2763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772816"/>
            <a:ext cx="8693819" cy="4869160"/>
          </a:xfrm>
        </p:spPr>
        <p:txBody>
          <a:bodyPr/>
          <a:lstStyle/>
          <a:p>
            <a:pPr lvl="0" eaLnBrk="1" hangingPunct="1"/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8.7. Ulaganja u šumarske tehnologije te u proizvodnju i marketing šumskih 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proizvoda</a:t>
            </a:r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eaLnBrk="1" hangingPunct="1"/>
            <a:endParaRPr lang="vi-VN" altLang="sr-Latn-RS" sz="500" dirty="0">
              <a:solidFill>
                <a:prstClr val="black"/>
              </a:solidFill>
              <a:cs typeface="Times New Roman" pitchFamily="18" charset="0"/>
            </a:endParaRPr>
          </a:p>
          <a:p>
            <a:r>
              <a:rPr lang="hr-HR" sz="1600" b="1" dirty="0"/>
              <a:t>Operacija </a:t>
            </a:r>
            <a:r>
              <a:rPr lang="hr-HR" sz="1600" b="1" dirty="0" smtClean="0"/>
              <a:t>1: </a:t>
            </a:r>
            <a:r>
              <a:rPr lang="hr-HR" sz="1600" dirty="0" smtClean="0"/>
              <a:t>Modernizacija tehnologija, strojeva, alata i opreme u pridobivanju drva i šumsko-uzgojnim radovima</a:t>
            </a:r>
          </a:p>
          <a:p>
            <a:r>
              <a:rPr lang="hr-HR" sz="1600" b="1" dirty="0" smtClean="0"/>
              <a:t>Korisnici: </a:t>
            </a:r>
            <a:r>
              <a:rPr lang="hr-HR" sz="1600" dirty="0" smtClean="0"/>
              <a:t>privatni </a:t>
            </a:r>
            <a:r>
              <a:rPr lang="hr-HR" sz="1600" dirty="0" err="1" smtClean="0"/>
              <a:t>šumoposjednici</a:t>
            </a:r>
            <a:r>
              <a:rPr lang="hr-HR" sz="1600" dirty="0" smtClean="0"/>
              <a:t>, udruge </a:t>
            </a:r>
            <a:r>
              <a:rPr lang="hr-HR" sz="1600" dirty="0" err="1" smtClean="0"/>
              <a:t>šumoposjednika</a:t>
            </a:r>
            <a:r>
              <a:rPr lang="hr-HR" sz="1600" dirty="0" smtClean="0"/>
              <a:t>,  </a:t>
            </a:r>
            <a:r>
              <a:rPr lang="hr-HR" sz="1600" dirty="0"/>
              <a:t>obrti, trgovačka društva, mikro, mala i srednja </a:t>
            </a:r>
            <a:r>
              <a:rPr lang="hr-HR" sz="1600" dirty="0" smtClean="0"/>
              <a:t>poduzeća</a:t>
            </a:r>
            <a:endParaRPr lang="hr-HR" sz="1600" dirty="0"/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i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ntenzitet potpore za ulaganja iznosi do 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65</a:t>
            </a:r>
            <a:r>
              <a:rPr lang="vi-VN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% 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od ukupnih prihvatljivih troškova </a:t>
            </a:r>
            <a:endParaRPr lang="hr-HR" altLang="sr-Latn-RS" sz="16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pl-PL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Najviša vrijednost </a:t>
            </a:r>
            <a:r>
              <a:rPr lang="pl-PL" altLang="sr-Latn-RS" sz="1600" dirty="0">
                <a:solidFill>
                  <a:prstClr val="black"/>
                </a:solidFill>
                <a:cs typeface="Times New Roman" pitchFamily="18" charset="0"/>
              </a:rPr>
              <a:t>potpore po projektu iznosi 500.000 </a:t>
            </a:r>
            <a:r>
              <a:rPr lang="pl-PL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€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endParaRPr lang="pl-PL" altLang="sr-Latn-RS" sz="500" dirty="0">
              <a:solidFill>
                <a:prstClr val="black"/>
              </a:solidFill>
              <a:cs typeface="Times New Roman" pitchFamily="18" charset="0"/>
            </a:endParaRPr>
          </a:p>
          <a:p>
            <a:r>
              <a:rPr lang="hr-HR" sz="1600" b="1" dirty="0"/>
              <a:t>Operacija </a:t>
            </a:r>
            <a:r>
              <a:rPr lang="hr-HR" sz="1600" b="1" dirty="0" smtClean="0"/>
              <a:t>2: </a:t>
            </a:r>
            <a:r>
              <a:rPr lang="hr-HR" sz="1600" dirty="0" smtClean="0"/>
              <a:t>Modernizacija tehnologija, strojeva, alata i opreme u primarnoj preradi drva</a:t>
            </a:r>
          </a:p>
          <a:p>
            <a:r>
              <a:rPr lang="hr-HR" sz="1600" b="1" dirty="0" smtClean="0"/>
              <a:t>Korisnici</a:t>
            </a:r>
            <a:r>
              <a:rPr lang="hr-HR" sz="1600" dirty="0"/>
              <a:t>: obrti, trgovačka društva, mikro, mala i srednja </a:t>
            </a:r>
            <a:r>
              <a:rPr lang="hr-HR" sz="1600" dirty="0" smtClean="0"/>
              <a:t>poduzeća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i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ntenzitet potpore za ulaganja iznosi do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65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% od ukupnih prihvatljivih troškova </a:t>
            </a:r>
            <a:endParaRPr lang="hr-HR" altLang="sr-Latn-RS" sz="16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pl-PL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Najviša vrijednost </a:t>
            </a:r>
            <a:r>
              <a:rPr lang="pl-PL" altLang="sr-Latn-RS" sz="1600" dirty="0">
                <a:solidFill>
                  <a:prstClr val="black"/>
                </a:solidFill>
                <a:cs typeface="Times New Roman" pitchFamily="18" charset="0"/>
              </a:rPr>
              <a:t>potpore po projektu iznosi </a:t>
            </a:r>
            <a:r>
              <a:rPr lang="pl-PL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2.500.000 €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endParaRPr lang="pl-PL" altLang="sr-Latn-RS" sz="500" dirty="0">
              <a:solidFill>
                <a:prstClr val="black"/>
              </a:solidFill>
              <a:cs typeface="Times New Roman" pitchFamily="18" charset="0"/>
            </a:endParaRPr>
          </a:p>
          <a:p>
            <a:r>
              <a:rPr lang="hr-HR" sz="1600" b="1" dirty="0" smtClean="0"/>
              <a:t>Operacija 3: </a:t>
            </a:r>
            <a:r>
              <a:rPr lang="hr-HR" sz="1600" dirty="0" smtClean="0"/>
              <a:t>Promocija drvnih i </a:t>
            </a:r>
            <a:r>
              <a:rPr lang="hr-HR" sz="1600" dirty="0" err="1" smtClean="0"/>
              <a:t>nedrvnih</a:t>
            </a:r>
            <a:r>
              <a:rPr lang="hr-HR" sz="1600" dirty="0" smtClean="0"/>
              <a:t> šumskih proizvoda</a:t>
            </a:r>
          </a:p>
          <a:p>
            <a:r>
              <a:rPr lang="hr-HR" sz="1600" b="1" dirty="0" smtClean="0">
                <a:solidFill>
                  <a:prstClr val="black"/>
                </a:solidFill>
              </a:rPr>
              <a:t>Korisnici</a:t>
            </a:r>
            <a:r>
              <a:rPr lang="hr-HR" sz="1600" dirty="0" smtClean="0">
                <a:solidFill>
                  <a:prstClr val="black"/>
                </a:solidFill>
              </a:rPr>
              <a:t>: privatni </a:t>
            </a:r>
            <a:r>
              <a:rPr lang="hr-HR" sz="1600" dirty="0" err="1">
                <a:solidFill>
                  <a:prstClr val="black"/>
                </a:solidFill>
              </a:rPr>
              <a:t>šumoposjednici</a:t>
            </a:r>
            <a:r>
              <a:rPr lang="hr-HR" sz="1600" dirty="0">
                <a:solidFill>
                  <a:prstClr val="black"/>
                </a:solidFill>
              </a:rPr>
              <a:t>, udruge </a:t>
            </a:r>
            <a:r>
              <a:rPr lang="hr-HR" sz="1600" dirty="0" err="1">
                <a:solidFill>
                  <a:prstClr val="black"/>
                </a:solidFill>
              </a:rPr>
              <a:t>šumoposjednika</a:t>
            </a:r>
            <a:r>
              <a:rPr lang="hr-HR" sz="1600" dirty="0">
                <a:solidFill>
                  <a:prstClr val="black"/>
                </a:solidFill>
              </a:rPr>
              <a:t>,  obrti, trgovačka društva, mikro, mala i srednja poduzeća</a:t>
            </a:r>
          </a:p>
          <a:p>
            <a:pPr lvl="0" eaLnBrk="1" hangingPunct="1"/>
            <a:r>
              <a:rPr lang="hr-HR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I</a:t>
            </a:r>
            <a:r>
              <a:rPr lang="vi-VN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ntenzitet </a:t>
            </a:r>
            <a:r>
              <a:rPr lang="vi-VN" altLang="sr-Latn-RS" sz="1600" b="1" dirty="0">
                <a:solidFill>
                  <a:prstClr val="black"/>
                </a:solidFill>
                <a:cs typeface="Times New Roman" pitchFamily="18" charset="0"/>
              </a:rPr>
              <a:t>potpore 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za ulaganja iznosi </a:t>
            </a:r>
            <a:r>
              <a:rPr lang="vi-VN" altLang="sr-Latn-RS" sz="1600" b="1" dirty="0">
                <a:solidFill>
                  <a:prstClr val="black"/>
                </a:solidFill>
                <a:cs typeface="Times New Roman" pitchFamily="18" charset="0"/>
              </a:rPr>
              <a:t>do </a:t>
            </a:r>
            <a:r>
              <a:rPr lang="hr-HR" altLang="sr-Latn-RS" sz="1600" b="1" dirty="0">
                <a:solidFill>
                  <a:prstClr val="black"/>
                </a:solidFill>
                <a:cs typeface="Times New Roman" pitchFamily="18" charset="0"/>
              </a:rPr>
              <a:t>65</a:t>
            </a:r>
            <a:r>
              <a:rPr lang="vi-VN" altLang="sr-Latn-RS" sz="1600" b="1" dirty="0">
                <a:solidFill>
                  <a:prstClr val="black"/>
                </a:solidFill>
                <a:cs typeface="Times New Roman" pitchFamily="18" charset="0"/>
              </a:rPr>
              <a:t>% </a:t>
            </a:r>
            <a:r>
              <a:rPr lang="vi-VN" altLang="sr-Latn-RS" sz="1600" dirty="0">
                <a:solidFill>
                  <a:prstClr val="black"/>
                </a:solidFill>
                <a:cs typeface="Times New Roman" pitchFamily="18" charset="0"/>
              </a:rPr>
              <a:t>od ukupnih prihvatljivih troškova </a:t>
            </a:r>
            <a:endParaRPr lang="hr-HR" altLang="sr-Latn-RS" sz="1600" dirty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/>
            <a:r>
              <a:rPr lang="pl-PL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Najviša vrijednost </a:t>
            </a:r>
            <a:r>
              <a:rPr lang="pl-PL" altLang="sr-Latn-RS" sz="1600" dirty="0">
                <a:solidFill>
                  <a:prstClr val="black"/>
                </a:solidFill>
                <a:cs typeface="Times New Roman" pitchFamily="18" charset="0"/>
              </a:rPr>
              <a:t>potpore po projektu iznosi </a:t>
            </a:r>
            <a:r>
              <a:rPr lang="pl-PL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50.000 </a:t>
            </a:r>
            <a:r>
              <a:rPr lang="pl-PL" altLang="sr-Latn-RS" sz="1600" b="1" dirty="0">
                <a:solidFill>
                  <a:prstClr val="black"/>
                </a:solidFill>
                <a:cs typeface="Times New Roman" pitchFamily="18" charset="0"/>
              </a:rPr>
              <a:t>€</a:t>
            </a:r>
          </a:p>
          <a:p>
            <a:endParaRPr lang="hr-HR" sz="1600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7248723" cy="576064"/>
          </a:xfrm>
        </p:spPr>
        <p:txBody>
          <a:bodyPr/>
          <a:lstStyle/>
          <a:p>
            <a:pPr lvl="0" algn="l"/>
            <a:r>
              <a:rPr lang="hr-HR" altLang="sr-Latn-RS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8 -</a:t>
            </a:r>
            <a:r>
              <a:rPr lang="vi-VN" altLang="sr-Latn-RS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ULAGANJA U RAZVOJ ŠUMSKIH PODRUČJA I POBOLJŠANJE ISPLATIVOSTI ŠUMA </a:t>
            </a:r>
            <a:endParaRPr lang="hr-HR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7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904656"/>
          </a:xfrm>
        </p:spPr>
        <p:txBody>
          <a:bodyPr/>
          <a:lstStyle/>
          <a:p>
            <a:pPr marL="0"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dirty="0">
                <a:solidFill>
                  <a:srgbClr val="000000"/>
                </a:solidFill>
                <a:cs typeface="Times New Roman" pitchFamily="18" charset="0"/>
              </a:rPr>
              <a:t>NAZIVI PRIORITETA:</a:t>
            </a:r>
          </a:p>
          <a:p>
            <a:pPr marL="0" lvl="1" eaLnBrk="1" hangingPunct="1">
              <a:spcBef>
                <a:spcPct val="0"/>
              </a:spcBef>
              <a:buFont typeface="Wingdings" pitchFamily="2" charset="2"/>
              <a:buNone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u="sng" dirty="0">
                <a:solidFill>
                  <a:srgbClr val="000000"/>
                </a:solidFill>
                <a:cs typeface="Times New Roman" pitchFamily="18" charset="0"/>
              </a:rPr>
              <a:t>PRIORITET 1</a:t>
            </a:r>
            <a:r>
              <a:rPr lang="hr-HR" altLang="sr-Latn-RS" u="sng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Promicanje znanja i inovacija u poljoprivredi, šumarstvu </a:t>
            </a: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i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dirty="0" smtClean="0">
                <a:solidFill>
                  <a:srgbClr val="000000"/>
                </a:solidFill>
                <a:cs typeface="Times New Roman" pitchFamily="18" charset="0"/>
              </a:rPr>
              <a:t>ruralnim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područjima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u="sng" dirty="0">
                <a:solidFill>
                  <a:srgbClr val="000000"/>
                </a:solidFill>
                <a:cs typeface="Times New Roman" pitchFamily="18" charset="0"/>
              </a:rPr>
              <a:t>PRIORITET 2</a:t>
            </a:r>
            <a:r>
              <a:rPr lang="hr-HR" altLang="sr-Latn-RS" u="sng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Povećanje održivosti poljoprivrednih gospodarstava te konkurentnosti  svih vrsta poljoprivrednih djelatnosti u svim regijama, promovirajući pri tome i inovacijske poljoprivredne tehnologije, kao i održivo upravljanje šumama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u="sng" dirty="0">
                <a:solidFill>
                  <a:srgbClr val="000000"/>
                </a:solidFill>
                <a:cs typeface="Times New Roman" pitchFamily="18" charset="0"/>
              </a:rPr>
              <a:t>PRIORITET 3:</a:t>
            </a:r>
            <a:r>
              <a:rPr lang="hr-HR" altLang="sr-Latn-RS" u="sng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Promicanje organiziranja lanca prehrane, uključujući preradu i trženje poljoprivrednih proizvoda, dobrobit životinja te upravljanje rizicima u poljoprivredi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u="sng" dirty="0">
                <a:solidFill>
                  <a:srgbClr val="000000"/>
                </a:solidFill>
                <a:cs typeface="Times New Roman" pitchFamily="18" charset="0"/>
              </a:rPr>
              <a:t>PRIORITETI 4</a:t>
            </a:r>
            <a:r>
              <a:rPr lang="hr-HR" altLang="sr-Latn-RS" u="sng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Obnavljanje, očuvanje i poboljšanje ekosustava vezanih uz poljoprivredu i šumarstvo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u="sng" dirty="0">
                <a:solidFill>
                  <a:srgbClr val="000000"/>
                </a:solidFill>
                <a:cs typeface="Times New Roman" pitchFamily="18" charset="0"/>
              </a:rPr>
              <a:t>PRIORITET 5</a:t>
            </a:r>
            <a:r>
              <a:rPr lang="hr-HR" altLang="sr-Latn-RS" u="sng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Promicanje učinkovitosti resursa i pomaka prema klimatski elastičnom gospodarstvu s niskom razinom ugljika u poljoprivrednom, prehrambenom i šumarskom sektoru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hr-HR" altLang="sr-Latn-RS" dirty="0">
              <a:solidFill>
                <a:srgbClr val="000000"/>
              </a:solidFill>
              <a:cs typeface="Times New Roman" pitchFamily="18" charset="0"/>
            </a:endParaRPr>
          </a:p>
          <a:p>
            <a:pPr marL="0"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hr-HR" altLang="sr-Latn-RS" b="1" u="sng" dirty="0">
                <a:solidFill>
                  <a:srgbClr val="000000"/>
                </a:solidFill>
                <a:cs typeface="Times New Roman" pitchFamily="18" charset="0"/>
              </a:rPr>
              <a:t>PRIORITET 6:</a:t>
            </a:r>
            <a:r>
              <a:rPr lang="hr-HR" altLang="sr-Latn-RS" dirty="0">
                <a:solidFill>
                  <a:srgbClr val="000000"/>
                </a:solidFill>
                <a:cs typeface="Times New Roman" pitchFamily="18" charset="0"/>
              </a:rPr>
              <a:t> Promicanje socijalne uključenosti, smanjenje siromaštva i gospodarski razvoj u ruralnim područjima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95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0605" y="1844824"/>
            <a:ext cx="8712968" cy="4464496"/>
          </a:xfrm>
        </p:spPr>
        <p:txBody>
          <a:bodyPr/>
          <a:lstStyle/>
          <a:p>
            <a:pPr lvl="0"/>
            <a:r>
              <a:rPr lang="hr-HR" sz="1600" b="1" dirty="0" smtClean="0">
                <a:solidFill>
                  <a:prstClr val="black"/>
                </a:solidFill>
              </a:rPr>
              <a:t>Korisnici</a:t>
            </a:r>
            <a:r>
              <a:rPr lang="hr-HR" sz="1600" dirty="0" smtClean="0">
                <a:solidFill>
                  <a:prstClr val="black"/>
                </a:solidFill>
              </a:rPr>
              <a:t>: </a:t>
            </a:r>
            <a:r>
              <a:rPr lang="hr-HR" sz="1600" dirty="0" smtClean="0">
                <a:ea typeface="Calibri"/>
              </a:rPr>
              <a:t>proizvođačke grupe ili organizacije iz svih sektora poljoprivredne proizvodnje ili sektora šumarstva priznate od 01.01.2014. godine do 31.12.2020. godine od ministarstva nadležnog za poljoprivredu i šumarstvo</a:t>
            </a:r>
          </a:p>
          <a:p>
            <a:pPr lvl="0"/>
            <a:endParaRPr lang="hr-HR" sz="500" dirty="0" smtClean="0">
              <a:ea typeface="Calibri"/>
            </a:endParaRPr>
          </a:p>
          <a:p>
            <a:pPr marL="258300" lvl="0" indent="-2857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isplata u godišnjim iznosima tijekom 5 godina od datuma priznavanja proizvođačke grupe ili organizacije </a:t>
            </a:r>
          </a:p>
          <a:p>
            <a:pPr marL="258300" lvl="0" indent="-2857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izračun na osnovu vrijednosti utržene proizvodnje proizvođačke grupe ili organizacije i prati silazan tijek</a:t>
            </a:r>
          </a:p>
          <a:p>
            <a:pPr marL="258300" lvl="0" indent="-2857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potpora je ograničena na najviše10 % vrijednosti godišnje utržene proizvodnje (ne više od 100.000 EUR-a)</a:t>
            </a:r>
          </a:p>
          <a:p>
            <a:pPr marL="258300" lvl="0" indent="-2857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najviši iznos potpore u odnosu na vrijednost utržene proizvodnje u prvih pet godina iznosi kako slijedi:</a:t>
            </a:r>
          </a:p>
          <a:p>
            <a:pPr marL="171450" lvl="0" indent="-171450">
              <a:spcBef>
                <a:spcPct val="0"/>
              </a:spcBef>
              <a:buFont typeface="Arial" pitchFamily="34" charset="0"/>
              <a:buChar char="•"/>
            </a:pPr>
            <a:endParaRPr lang="hr-HR" sz="5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marL="171450" lvl="0" indent="-171450">
              <a:spcBef>
                <a:spcPct val="0"/>
              </a:spcBef>
              <a:buFont typeface="Arial" pitchFamily="34" charset="0"/>
              <a:buChar char="•"/>
            </a:pPr>
            <a:endParaRPr lang="hr-HR" sz="5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marL="171450" lvl="0" indent="-1714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1. godina - 10% od utržene proizvodnje</a:t>
            </a:r>
          </a:p>
          <a:p>
            <a:pPr marL="171450" lvl="0" indent="-1714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2. godina -  9% od utržene proizvodnje</a:t>
            </a:r>
          </a:p>
          <a:p>
            <a:pPr marL="171450" lvl="0" indent="-1714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3. godina  - 8% od utržene proizvodnje</a:t>
            </a:r>
          </a:p>
          <a:p>
            <a:pPr marL="171450" lvl="0" indent="-1714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4. godina  - 7% od utržene proizvodnje</a:t>
            </a:r>
          </a:p>
          <a:p>
            <a:pPr marL="171450" lvl="0" indent="-17145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5. godina  - 6% od utržene proizvodnje</a:t>
            </a:r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107504" y="103758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9 -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USPOSTAVLJANJE SKUPINA I ORGANIZACIJA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</a:p>
          <a:p>
            <a:pPr lvl="0" fontAlgn="auto">
              <a:spcAft>
                <a:spcPts val="0"/>
              </a:spcAft>
              <a:buClr>
                <a:srgbClr val="002060"/>
              </a:buClr>
              <a:defRPr/>
            </a:pPr>
            <a:r>
              <a:rPr lang="hr-HR" altLang="sr-Latn-RS" sz="1800" b="1" dirty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                 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PROIZVOĐAČA</a:t>
            </a:r>
            <a:endParaRPr lang="hr-HR" altLang="sr-Latn-RS" sz="1800" b="1" kern="0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600" y="1628800"/>
            <a:ext cx="8693819" cy="4392488"/>
          </a:xfrm>
        </p:spPr>
        <p:txBody>
          <a:bodyPr/>
          <a:lstStyle/>
          <a:p>
            <a:pPr lvl="0"/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10.1</a:t>
            </a:r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Plaćanja za agro-okolišne i klimatske 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obveze</a:t>
            </a:r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/>
            <a:endParaRPr lang="hr-HR" altLang="sr-Latn-RS" sz="1600" dirty="0">
              <a:solidFill>
                <a:prstClr val="black"/>
              </a:solidFill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hr-HR" sz="1600" b="1" dirty="0">
                <a:ea typeface="Times New Roman"/>
              </a:rPr>
              <a:t>Korisnici</a:t>
            </a:r>
            <a:r>
              <a:rPr lang="hr-HR" sz="1600" b="1" dirty="0" smtClean="0">
                <a:ea typeface="Times New Roman"/>
              </a:rPr>
              <a:t>: </a:t>
            </a:r>
            <a:r>
              <a:rPr lang="hr-HR" sz="1600" dirty="0" smtClean="0">
                <a:ea typeface="Times New Roman"/>
              </a:rPr>
              <a:t>poljoprivrednici</a:t>
            </a:r>
            <a:r>
              <a:rPr lang="hr-HR" sz="1600" dirty="0">
                <a:ea typeface="Times New Roman"/>
              </a:rPr>
              <a:t>, grupe poljoprivrednika ili grupe poljoprivrednika i </a:t>
            </a:r>
            <a:r>
              <a:rPr lang="hr-HR" sz="1600" dirty="0" smtClean="0">
                <a:ea typeface="Times New Roman"/>
              </a:rPr>
              <a:t>ostalih </a:t>
            </a:r>
            <a:r>
              <a:rPr lang="hr-HR" sz="1600" dirty="0">
                <a:ea typeface="Times New Roman"/>
              </a:rPr>
              <a:t>korisnika poljoprivrednog zemljišta, koji su upisani u Upisnik poljoprivrednih gospodarstava, koriste zemljište upisano u ARKOD te imaju domaće životinje upisane u Jedinstveni registar domaćih životinja (JRDŽ)</a:t>
            </a:r>
          </a:p>
          <a:p>
            <a:pPr algn="just">
              <a:spcAft>
                <a:spcPts val="600"/>
              </a:spcAft>
            </a:pPr>
            <a:r>
              <a:rPr lang="hr-HR" sz="1600" dirty="0">
                <a:ea typeface="Times New Roman"/>
              </a:rPr>
              <a:t>Potpora se računa za svaku od operacija zasebno, na bazi dodatnih troškova i/ili smanjenog prinosa u odnosu na prosječnu poljoprivrednu proizvodnju</a:t>
            </a:r>
            <a:r>
              <a:rPr lang="hr-HR" sz="1600" dirty="0" smtClean="0">
                <a:ea typeface="Times New Roman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</a:rPr>
              <a:t>OPERACIJE: </a:t>
            </a:r>
            <a:r>
              <a:rPr lang="hr-HR" sz="1600" dirty="0">
                <a:ea typeface="Times New Roman"/>
              </a:rPr>
              <a:t>Obrada tla i sjetva na terenu s nagibom za oranične jednogodišnje </a:t>
            </a:r>
            <a:r>
              <a:rPr lang="hr-HR" sz="1600" dirty="0" smtClean="0">
                <a:ea typeface="Times New Roman"/>
              </a:rPr>
              <a:t>kulture, Zatravnjivane </a:t>
            </a:r>
            <a:r>
              <a:rPr lang="hr-HR" sz="1600" dirty="0">
                <a:ea typeface="Times New Roman"/>
              </a:rPr>
              <a:t>trajnih </a:t>
            </a:r>
            <a:r>
              <a:rPr lang="hr-HR" sz="1600" dirty="0" smtClean="0">
                <a:ea typeface="Times New Roman"/>
              </a:rPr>
              <a:t>nasada; Održavanje terasa, Široki plodored, Očuvanje </a:t>
            </a:r>
            <a:r>
              <a:rPr lang="hr-HR" sz="1600" dirty="0">
                <a:ea typeface="Times New Roman"/>
              </a:rPr>
              <a:t>travnjaka velike prirodne </a:t>
            </a:r>
            <a:r>
              <a:rPr lang="hr-HR" sz="1600" dirty="0" smtClean="0">
                <a:ea typeface="Times New Roman"/>
              </a:rPr>
              <a:t>vrijednosti; Pilot </a:t>
            </a:r>
            <a:r>
              <a:rPr lang="hr-HR" sz="1600" dirty="0">
                <a:ea typeface="Times New Roman"/>
              </a:rPr>
              <a:t>mjera za zaštitu kosca (</a:t>
            </a:r>
            <a:r>
              <a:rPr lang="hr-HR" sz="1600" dirty="0" err="1">
                <a:ea typeface="Times New Roman"/>
              </a:rPr>
              <a:t>Crex</a:t>
            </a:r>
            <a:r>
              <a:rPr lang="hr-HR" sz="1600" dirty="0">
                <a:ea typeface="Times New Roman"/>
              </a:rPr>
              <a:t> </a:t>
            </a:r>
            <a:r>
              <a:rPr lang="hr-HR" sz="1600" dirty="0" err="1">
                <a:ea typeface="Times New Roman"/>
              </a:rPr>
              <a:t>crex</a:t>
            </a:r>
            <a:r>
              <a:rPr lang="hr-HR" sz="1600" dirty="0" smtClean="0">
                <a:ea typeface="Times New Roman"/>
              </a:rPr>
              <a:t>); Pilot </a:t>
            </a:r>
            <a:r>
              <a:rPr lang="hr-HR" sz="1600" dirty="0">
                <a:ea typeface="Times New Roman"/>
              </a:rPr>
              <a:t>mjera za zaštitu </a:t>
            </a:r>
            <a:r>
              <a:rPr lang="hr-HR" sz="1600" dirty="0" smtClean="0">
                <a:ea typeface="Times New Roman"/>
              </a:rPr>
              <a:t>leptira; Uspostava </a:t>
            </a:r>
            <a:r>
              <a:rPr lang="hr-HR" sz="1600" dirty="0">
                <a:ea typeface="Times New Roman"/>
              </a:rPr>
              <a:t>poljskih </a:t>
            </a:r>
            <a:r>
              <a:rPr lang="hr-HR" sz="1600" dirty="0" smtClean="0">
                <a:ea typeface="Times New Roman"/>
              </a:rPr>
              <a:t>traka; </a:t>
            </a:r>
            <a:r>
              <a:rPr lang="hr-HR" sz="1600" dirty="0">
                <a:ea typeface="Times New Roman"/>
              </a:rPr>
              <a:t>Održavanje travnjačkih </a:t>
            </a:r>
            <a:r>
              <a:rPr lang="hr-HR" sz="1600" dirty="0" smtClean="0">
                <a:ea typeface="Times New Roman"/>
              </a:rPr>
              <a:t>voćnjaka, ekstenzivnih maslinika; Očuvanje </a:t>
            </a:r>
            <a:r>
              <a:rPr lang="hr-HR" sz="1600" dirty="0">
                <a:ea typeface="Times New Roman"/>
              </a:rPr>
              <a:t>obilježja krajobraza – </a:t>
            </a:r>
            <a:r>
              <a:rPr lang="hr-HR" sz="1600" dirty="0" smtClean="0">
                <a:ea typeface="Times New Roman"/>
              </a:rPr>
              <a:t>suhozida, živica; Sjetva </a:t>
            </a:r>
            <a:r>
              <a:rPr lang="hr-HR" sz="1600" dirty="0">
                <a:ea typeface="Times New Roman"/>
              </a:rPr>
              <a:t>zimskog pokrovnog usjeva (</a:t>
            </a:r>
            <a:r>
              <a:rPr lang="hr-HR" sz="1600" dirty="0" err="1">
                <a:ea typeface="Times New Roman"/>
              </a:rPr>
              <a:t>catch</a:t>
            </a:r>
            <a:r>
              <a:rPr lang="hr-HR" sz="1600" dirty="0">
                <a:ea typeface="Times New Roman"/>
              </a:rPr>
              <a:t> </a:t>
            </a:r>
            <a:r>
              <a:rPr lang="hr-HR" sz="1600" dirty="0" err="1" smtClean="0">
                <a:ea typeface="Times New Roman"/>
              </a:rPr>
              <a:t>crop</a:t>
            </a:r>
            <a:r>
              <a:rPr lang="hr-HR" sz="1600" dirty="0" smtClean="0">
                <a:ea typeface="Times New Roman"/>
              </a:rPr>
              <a:t>); Integrirana </a:t>
            </a:r>
            <a:r>
              <a:rPr lang="hr-HR" sz="1600" dirty="0">
                <a:ea typeface="Times New Roman"/>
              </a:rPr>
              <a:t>poljoprivreda  </a:t>
            </a:r>
          </a:p>
          <a:p>
            <a:endParaRPr lang="hr-HR" sz="16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251520" y="102287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10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- POLJOPRIVREDA, OKOLIŠ I KLIMATSKI UVJETI</a:t>
            </a:r>
            <a:endParaRPr lang="vi-VN" altLang="sr-Latn-RS" sz="1800" b="1" dirty="0">
              <a:solidFill>
                <a:schemeClr val="accent3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8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51520" y="2060848"/>
            <a:ext cx="8589640" cy="432048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hr-HR" sz="18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10.2</a:t>
            </a:r>
            <a:r>
              <a:rPr lang="hr-HR" sz="1800" b="1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. </a:t>
            </a:r>
            <a:r>
              <a:rPr lang="hr-HR" b="1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P</a:t>
            </a:r>
            <a:r>
              <a:rPr lang="hr-HR" sz="18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otpora očuvanju genetskih resursa u poljoprivredi</a:t>
            </a:r>
          </a:p>
          <a:p>
            <a:pPr algn="just">
              <a:spcAft>
                <a:spcPts val="600"/>
              </a:spcAft>
            </a:pPr>
            <a:r>
              <a:rPr lang="hr-HR" sz="1800" dirty="0" smtClean="0">
                <a:latin typeface="Times New Roman"/>
                <a:ea typeface="Times New Roman"/>
              </a:rPr>
              <a:t>OPERACIJA: </a:t>
            </a:r>
            <a:r>
              <a:rPr lang="hr-HR" sz="1800" dirty="0">
                <a:latin typeface="Times New Roman"/>
                <a:ea typeface="Times New Roman"/>
              </a:rPr>
              <a:t>očuvanje ugroženih izvornih i zaštićenih pasmina domaćih životinja </a:t>
            </a:r>
            <a:endParaRPr lang="hr-HR" sz="1800" dirty="0" smtClean="0">
              <a:latin typeface="Times New Roman"/>
              <a:ea typeface="Times New Roman"/>
            </a:endParaRP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latin typeface="Times New Roman"/>
                <a:ea typeface="Times New Roman"/>
              </a:rPr>
              <a:t>Korisnici: </a:t>
            </a:r>
            <a:r>
              <a:rPr lang="hr-HR" sz="1600" dirty="0" smtClean="0">
                <a:latin typeface="Times New Roman"/>
                <a:ea typeface="Times New Roman"/>
              </a:rPr>
              <a:t>poljoprivrednici, grupe poljoprivrednika ili grupe poljoprivrednika i ostalih korisnika poljoprivrednog zemljišta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latin typeface="Times New Roman"/>
                <a:ea typeface="Times New Roman"/>
              </a:rPr>
              <a:t>Uvjeti prihvatljivosti: </a:t>
            </a:r>
            <a:r>
              <a:rPr lang="hr-HR" sz="1600" dirty="0" smtClean="0">
                <a:latin typeface="Times New Roman"/>
                <a:ea typeface="Times New Roman"/>
              </a:rPr>
              <a:t>uzgojno valjane ugrožene izvorne i zaštićene pasmine domaćih životinja, potvrđene od strane stručnog tijela, organizacije ili udruge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sz="1600" b="1" dirty="0" smtClean="0">
                <a:latin typeface="Times New Roman"/>
                <a:ea typeface="Times New Roman"/>
              </a:rPr>
              <a:t>Kriteriji odabira</a:t>
            </a:r>
            <a:r>
              <a:rPr lang="hr-HR" sz="1600" b="1" dirty="0" smtClean="0">
                <a:latin typeface="Times New Roman"/>
                <a:ea typeface="Times New Roman"/>
              </a:rPr>
              <a:t>: </a:t>
            </a:r>
            <a:r>
              <a:rPr lang="hr-HR" sz="1600" dirty="0" smtClean="0">
                <a:latin typeface="Times New Roman"/>
                <a:ea typeface="Times New Roman"/>
              </a:rPr>
              <a:t>prednost u dodjeli sredstava imaju korisnici sa područja Natura 2000 kao i oni koji pristupe FADN sustavu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sz="1600" b="1" dirty="0" smtClean="0">
                <a:latin typeface="Times New Roman"/>
                <a:ea typeface="Times New Roman"/>
              </a:rPr>
              <a:t>Vrsta potpore</a:t>
            </a:r>
            <a:r>
              <a:rPr lang="hr-HR" sz="1600" b="1" dirty="0" smtClean="0">
                <a:latin typeface="Times New Roman"/>
                <a:ea typeface="Times New Roman"/>
              </a:rPr>
              <a:t>: </a:t>
            </a:r>
            <a:r>
              <a:rPr lang="hr-HR" sz="1600" dirty="0" smtClean="0">
                <a:latin typeface="Times New Roman"/>
                <a:ea typeface="Times New Roman"/>
              </a:rPr>
              <a:t>godišnja plaćanja po uvjetnom grlu kao naknada korisniku za gubitak prihoda i dodatne troškove koji su rezultat pridržavanja posebnih uvjeta koji nadilaze minimalno propisane uvjete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hr-HR" sz="1400" dirty="0">
              <a:latin typeface="Times New Roman"/>
              <a:ea typeface="Times New Roman"/>
            </a:endParaRPr>
          </a:p>
          <a:p>
            <a:pPr algn="just">
              <a:spcAft>
                <a:spcPts val="600"/>
              </a:spcAft>
            </a:pPr>
            <a:endParaRPr lang="hr-HR" sz="1600" dirty="0"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600"/>
              </a:spcAft>
            </a:pPr>
            <a:endParaRPr lang="hr-HR" sz="1600" dirty="0"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600"/>
              </a:spcAft>
            </a:pPr>
            <a:endParaRPr lang="hr-HR" sz="1600" dirty="0" smtClean="0"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600"/>
              </a:spcAft>
            </a:pPr>
            <a:endParaRPr lang="hr-HR" sz="1600" dirty="0"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600"/>
              </a:spcAft>
            </a:pPr>
            <a:endParaRPr lang="hr-HR" sz="1600" dirty="0">
              <a:latin typeface="Times New Roman"/>
              <a:ea typeface="Times New Roman"/>
            </a:endParaRPr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51520" y="102287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10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- POLJOPRIVREDA, OKOLIŠ I KLIMATSKI UVJETI</a:t>
            </a:r>
            <a:endParaRPr lang="vi-VN" altLang="sr-Latn-RS" sz="1800" b="1" dirty="0">
              <a:solidFill>
                <a:schemeClr val="accent3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3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79512" y="1844824"/>
            <a:ext cx="8689851" cy="4293641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 pitchFamily="18" charset="0"/>
              </a:rPr>
              <a:t>10.2. Potpora očuvanju genetskih resursa u poljoprivredi</a:t>
            </a:r>
          </a:p>
          <a:p>
            <a:pPr lvl="0" fontAlgn="base">
              <a:spcAft>
                <a:spcPct val="0"/>
              </a:spcAft>
            </a:pPr>
            <a:endParaRPr lang="hr-HR" altLang="sr-Latn-RS" sz="1800" dirty="0" smtClean="0">
              <a:solidFill>
                <a:prstClr val="black"/>
              </a:solidFill>
              <a:latin typeface="Times New Roman"/>
              <a:cs typeface="Times New Roman" pitchFamily="18" charset="0"/>
            </a:endParaRPr>
          </a:p>
          <a:p>
            <a:pPr marL="457200" lvl="0" indent="-457200" algn="just">
              <a:spcAft>
                <a:spcPts val="600"/>
              </a:spcAft>
            </a:pPr>
            <a:r>
              <a:rPr lang="hr-HR" dirty="0" smtClean="0">
                <a:solidFill>
                  <a:prstClr val="black"/>
                </a:solidFill>
                <a:latin typeface="Times New Roman"/>
                <a:ea typeface="Times New Roman"/>
              </a:rPr>
              <a:t>OPERACIJA : očuvanje ugroženih autohtonih i tradicijskih sorti  poljoprivrednog bilja</a:t>
            </a:r>
          </a:p>
          <a:p>
            <a:pPr marL="457200" lvl="0" indent="-457200" algn="just">
              <a:spcAft>
                <a:spcPts val="600"/>
              </a:spcAft>
            </a:pPr>
            <a:endParaRPr lang="hr-HR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Korisnici: </a:t>
            </a:r>
            <a:r>
              <a:rPr lang="hr-HR" sz="1600" dirty="0" smtClean="0">
                <a:latin typeface="Times New Roman"/>
                <a:ea typeface="Times New Roman"/>
              </a:rPr>
              <a:t>poljoprivrednici, grupe poljoprivrednika ili grupe poljoprivrednika i ostalih korisnika poljoprivrednog zemljišta</a:t>
            </a:r>
            <a:endParaRPr lang="hr-HR" sz="1400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Uvjeti prihvatljivosti: </a:t>
            </a:r>
            <a:r>
              <a:rPr lang="hr-HR" sz="1600" dirty="0" smtClean="0">
                <a:latin typeface="Times New Roman"/>
                <a:ea typeface="Times New Roman"/>
              </a:rPr>
              <a:t>ARKOD parcela na kojoj su ugrožene autohtone i tradicijske sorte poljoprivrednog bilja. Uzgoj ugroženih autohtonih i tradicijskih sorti koje će propisati Ministarstvo</a:t>
            </a:r>
          </a:p>
          <a:p>
            <a:pPr lvl="0"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Kriteriji odabira: </a:t>
            </a:r>
            <a:r>
              <a:rPr lang="hr-HR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prednost u dodjeli sredstava imaju korisnici sa područja Natura 2000 kao i oni koji pristupe FADN sustavu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Vrsta potpore: </a:t>
            </a:r>
            <a:r>
              <a:rPr lang="hr-HR" sz="1600" dirty="0" smtClean="0">
                <a:latin typeface="Times New Roman"/>
                <a:ea typeface="Times New Roman"/>
              </a:rPr>
              <a:t>godišnja plaćanja po jedinici površine kao naknada korisniku za gubitak prihoda i dodatne troškove koji su rezultat pridržavanja posebnih uvjeta koji nadilaze minimalno propisane uvjete</a:t>
            </a:r>
            <a:endParaRPr lang="hr-HR" sz="1400" dirty="0" smtClean="0">
              <a:latin typeface="Times New Roman"/>
              <a:ea typeface="Times New Roman"/>
            </a:endParaRPr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51520" y="102287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10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- POLJOPRIVREDA, OKOLIŠ I KLIMATSKI UVJETI</a:t>
            </a:r>
            <a:endParaRPr lang="vi-VN" altLang="sr-Latn-RS" sz="1800" b="1" dirty="0">
              <a:solidFill>
                <a:schemeClr val="accent3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99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85106" y="1844824"/>
            <a:ext cx="8229600" cy="3502025"/>
          </a:xfrm>
        </p:spPr>
        <p:txBody>
          <a:bodyPr/>
          <a:lstStyle/>
          <a:p>
            <a:pPr lvl="0"/>
            <a:r>
              <a:rPr lang="hr-HR" altLang="sr-Latn-RS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10.2. Potpora očuvanju genetskih resursa u poljoprivredi</a:t>
            </a:r>
          </a:p>
          <a:p>
            <a:pPr marL="457200" lvl="0" indent="-457200" algn="just">
              <a:spcAft>
                <a:spcPts val="600"/>
              </a:spcAft>
            </a:pPr>
            <a:r>
              <a:rPr lang="hr-HR" dirty="0" smtClean="0">
                <a:solidFill>
                  <a:prstClr val="black"/>
                </a:solidFill>
                <a:ea typeface="Times New Roman"/>
              </a:rPr>
              <a:t>OPERACIJA </a:t>
            </a:r>
            <a:r>
              <a:rPr lang="hr-HR" dirty="0">
                <a:solidFill>
                  <a:prstClr val="black"/>
                </a:solidFill>
                <a:ea typeface="Times New Roman"/>
              </a:rPr>
              <a:t>: </a:t>
            </a:r>
            <a:r>
              <a:rPr lang="hr-HR" dirty="0" smtClean="0">
                <a:solidFill>
                  <a:prstClr val="black"/>
                </a:solidFill>
                <a:ea typeface="Times New Roman"/>
              </a:rPr>
              <a:t>očuvanje</a:t>
            </a:r>
            <a:r>
              <a:rPr lang="hr-HR" dirty="0">
                <a:solidFill>
                  <a:prstClr val="black"/>
                </a:solidFill>
                <a:ea typeface="Times New Roman"/>
              </a:rPr>
              <a:t>, razvoj i održivo korištenje genetskih resursa u poljoprivredi</a:t>
            </a:r>
            <a:endParaRPr lang="hr-HR" sz="1600" dirty="0" smtClean="0">
              <a:solidFill>
                <a:prstClr val="black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ea typeface="Times New Roman"/>
              </a:rPr>
              <a:t>Korisnici</a:t>
            </a:r>
            <a:r>
              <a:rPr lang="hr-HR" sz="1600" b="1" dirty="0">
                <a:solidFill>
                  <a:prstClr val="black"/>
                </a:solidFill>
                <a:ea typeface="Times New Roman"/>
              </a:rPr>
              <a:t>: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fizičke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i pravne osobe (privatne i javne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)</a:t>
            </a:r>
          </a:p>
          <a:p>
            <a:r>
              <a:rPr lang="hr-HR" sz="1600" b="1" dirty="0"/>
              <a:t>P</a:t>
            </a:r>
            <a:r>
              <a:rPr lang="hr-HR" sz="1600" b="1" dirty="0" smtClean="0"/>
              <a:t>otpora: </a:t>
            </a:r>
          </a:p>
          <a:p>
            <a:r>
              <a:rPr lang="hr-HR" sz="1400" dirty="0" smtClean="0"/>
              <a:t>Troškovi </a:t>
            </a:r>
            <a:r>
              <a:rPr lang="hr-HR" sz="1400" dirty="0"/>
              <a:t>vezani uz aktivnosti koji doprinosi očuvanju, razvoju i održivom korištenju genetskih resursa</a:t>
            </a:r>
            <a:r>
              <a:rPr lang="hr-HR" sz="1400" dirty="0" smtClean="0"/>
              <a:t>.</a:t>
            </a:r>
          </a:p>
          <a:p>
            <a:r>
              <a:rPr lang="hr-HR" sz="1400" dirty="0" smtClean="0"/>
              <a:t>Troškovi </a:t>
            </a:r>
            <a:r>
              <a:rPr lang="hr-HR" sz="1400" dirty="0"/>
              <a:t>vezani uz ex-situ i </a:t>
            </a:r>
            <a:r>
              <a:rPr lang="hr-HR" sz="1400" dirty="0" err="1"/>
              <a:t>in</a:t>
            </a:r>
            <a:r>
              <a:rPr lang="hr-HR" sz="1400" dirty="0"/>
              <a:t>-situ očuvanje genetskog materijala, karakterizaciju, sakupljanje i korištenje genetskih resursa. </a:t>
            </a:r>
            <a:r>
              <a:rPr lang="hr-HR" sz="1400" dirty="0" smtClean="0"/>
              <a:t>Trošak </a:t>
            </a:r>
            <a:r>
              <a:rPr lang="hr-HR" sz="1400" dirty="0"/>
              <a:t>aktivnosti vezane uz informiranje, promoviranje i edukaciju NGO i drugih zainteresiranih dionika o važnosti, očuvanju i korištenju genetskih resursa u poljoprivredi.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ea typeface="Times New Roman"/>
              </a:rPr>
              <a:t>Uvjet prihvatljivosti: </a:t>
            </a:r>
            <a:r>
              <a:rPr lang="hr-HR" sz="1600" dirty="0" smtClean="0"/>
              <a:t>Fizička </a:t>
            </a:r>
            <a:r>
              <a:rPr lang="hr-HR" sz="1600" dirty="0"/>
              <a:t>ili pravna osoba (privatna ili javna) čija se djelatnost odnosi na očuvanje, razvoj i održivo korištenje biljnih genetskih </a:t>
            </a:r>
            <a:r>
              <a:rPr lang="hr-HR" sz="1600" dirty="0" smtClean="0"/>
              <a:t>resursa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/>
              <a:t>k</a:t>
            </a:r>
            <a:r>
              <a:rPr lang="hr-HR" sz="1400" dirty="0" smtClean="0"/>
              <a:t>orisnici </a:t>
            </a:r>
            <a:r>
              <a:rPr lang="hr-HR" sz="1400" dirty="0"/>
              <a:t>koji traže potporu za ex-situ i </a:t>
            </a:r>
            <a:r>
              <a:rPr lang="hr-HR" sz="1400" dirty="0" err="1"/>
              <a:t>in</a:t>
            </a:r>
            <a:r>
              <a:rPr lang="hr-HR" sz="1400" dirty="0"/>
              <a:t>-situ očuvanje genetskog materijala, karakterizaciju, sakupljanje i korištenje genetskih resursa moraju prilikom podnošenja Zahtjeva priložiti potvrdu od nadležne institucije o posjedovanju valjanog biljnog ili animalnog </a:t>
            </a:r>
            <a:r>
              <a:rPr lang="hr-HR" sz="1400" dirty="0" smtClean="0"/>
              <a:t>genetskog </a:t>
            </a:r>
            <a:r>
              <a:rPr lang="hr-HR" sz="1400" dirty="0"/>
              <a:t>materijala. Također imaju obvezu vođenja evidencije o svim radnjama vezano za provođenje ovog tipa operacije.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1400" dirty="0" smtClean="0"/>
              <a:t>korisnici </a:t>
            </a:r>
            <a:r>
              <a:rPr lang="hr-HR" sz="1400" dirty="0"/>
              <a:t>koji traže potporu za informiranje, promoviranje i edukaciju moraju dostaviti dokumentaciju nakon provedene aktivnosti kojom dokazuju broj sudionika, troškove  i izvor sredstava.</a:t>
            </a:r>
          </a:p>
          <a:p>
            <a:pPr algn="just">
              <a:spcAft>
                <a:spcPts val="600"/>
              </a:spcAft>
            </a:pPr>
            <a:endParaRPr lang="hr-HR" sz="1600" dirty="0" smtClean="0"/>
          </a:p>
          <a:p>
            <a:pPr algn="just">
              <a:spcAft>
                <a:spcPts val="600"/>
              </a:spcAft>
            </a:pPr>
            <a:endParaRPr lang="hr-HR" sz="1600" dirty="0"/>
          </a:p>
          <a:p>
            <a:pPr lvl="0" algn="just">
              <a:spcAft>
                <a:spcPts val="600"/>
              </a:spcAft>
            </a:pPr>
            <a:endParaRPr lang="hr-HR" sz="1600" dirty="0">
              <a:ea typeface="Times New Roman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251520" y="102287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10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- POLJOPRIVREDA, OKOLIŠ I KLIMATSKI UVJETI</a:t>
            </a:r>
            <a:endParaRPr lang="vi-VN" altLang="sr-Latn-RS" sz="1800" b="1" dirty="0">
              <a:solidFill>
                <a:schemeClr val="accent3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88840"/>
            <a:ext cx="8460431" cy="5013175"/>
          </a:xfrm>
        </p:spPr>
        <p:txBody>
          <a:bodyPr/>
          <a:lstStyle/>
          <a:p>
            <a:pPr lvl="0" eaLnBrk="1" hangingPunct="1"/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11.1</a:t>
            </a:r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Plaćanja za prijelaz na ekološke poljoprivredne prakse i 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metode</a:t>
            </a:r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sz="1600" b="1" dirty="0" smtClean="0">
                <a:ea typeface="Times New Roman"/>
              </a:rPr>
              <a:t>Korisnici</a:t>
            </a:r>
            <a:r>
              <a:rPr lang="hr-HR" sz="1600" b="1" dirty="0" smtClean="0">
                <a:ea typeface="Times New Roman"/>
              </a:rPr>
              <a:t>: </a:t>
            </a:r>
            <a:r>
              <a:rPr lang="hr-HR" sz="1600" dirty="0" smtClean="0">
                <a:ea typeface="Times New Roman"/>
              </a:rPr>
              <a:t>poljoprivrednici </a:t>
            </a:r>
            <a:r>
              <a:rPr lang="hr-HR" sz="1600" dirty="0">
                <a:ea typeface="Times New Roman"/>
              </a:rPr>
              <a:t>ili </a:t>
            </a:r>
            <a:r>
              <a:rPr lang="hr-HR" sz="1600" dirty="0" smtClean="0">
                <a:ea typeface="Times New Roman"/>
              </a:rPr>
              <a:t>grupe poljoprivrednika, upisani u </a:t>
            </a:r>
            <a:r>
              <a:rPr lang="hr-HR" sz="1600" dirty="0">
                <a:ea typeface="Times New Roman"/>
              </a:rPr>
              <a:t>Upisnik </a:t>
            </a:r>
            <a:r>
              <a:rPr lang="hr-HR" sz="1600" dirty="0" smtClean="0">
                <a:ea typeface="Times New Roman"/>
              </a:rPr>
              <a:t>PG, </a:t>
            </a:r>
            <a:r>
              <a:rPr lang="hr-HR" sz="1600" dirty="0">
                <a:ea typeface="Times New Roman"/>
              </a:rPr>
              <a:t>koriste zemljište upisano u ARKOD te prelaze na </a:t>
            </a:r>
            <a:r>
              <a:rPr lang="hr-HR" sz="1600" dirty="0" smtClean="0">
                <a:ea typeface="Times New Roman"/>
              </a:rPr>
              <a:t>ekološku proizvodnju. </a:t>
            </a:r>
            <a:endParaRPr lang="hr-HR" sz="1600" b="1" dirty="0" smtClean="0"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hr-HR" sz="1600" b="1" dirty="0" smtClean="0">
                <a:ea typeface="Calibri"/>
              </a:rPr>
              <a:t>Potpora :</a:t>
            </a:r>
            <a:endParaRPr lang="hr-HR" sz="1600" dirty="0">
              <a:ea typeface="Calibri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539552" y="141277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- EKOLOŠKI UZGOJ</a:t>
            </a:r>
            <a:endParaRPr lang="vi-VN" altLang="sr-Latn-RS" sz="1800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036821"/>
              </p:ext>
            </p:extLst>
          </p:nvPr>
        </p:nvGraphicFramePr>
        <p:xfrm>
          <a:off x="611560" y="3861048"/>
          <a:ext cx="6624736" cy="2376265"/>
        </p:xfrm>
        <a:graphic>
          <a:graphicData uri="http://schemas.openxmlformats.org/drawingml/2006/table">
            <a:tbl>
              <a:tblPr firstRow="1" firstCol="1" bandRow="1"/>
              <a:tblGrid>
                <a:gridCol w="3434179"/>
                <a:gridCol w="3190557"/>
              </a:tblGrid>
              <a:tr h="47525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Usjev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Potpora €/ha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Ratarske kulture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351,83 + 20%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Voćnjaci i vinogradi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887,78 + 20%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Povrće 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746,64 + 20%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Trajni travnjaci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264,28 + 20%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5472608"/>
          </a:xfrm>
        </p:spPr>
        <p:txBody>
          <a:bodyPr/>
          <a:lstStyle/>
          <a:p>
            <a:pPr lvl="0" eaLnBrk="1" hangingPunct="1"/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11.2</a:t>
            </a: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Plaćanja </a:t>
            </a:r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za održavanje ekoloških poljoprivrednih praksi i metoda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sz="1600" b="1" dirty="0" smtClean="0">
                <a:ea typeface="Times New Roman"/>
              </a:rPr>
              <a:t>Korisnici</a:t>
            </a:r>
            <a:r>
              <a:rPr lang="hr-HR" sz="1600" b="1" dirty="0" smtClean="0">
                <a:ea typeface="Times New Roman"/>
              </a:rPr>
              <a:t>: </a:t>
            </a:r>
            <a:r>
              <a:rPr lang="hr-HR" sz="1600" dirty="0" smtClean="0">
                <a:ea typeface="Times New Roman"/>
              </a:rPr>
              <a:t>poljoprivrednici </a:t>
            </a:r>
            <a:r>
              <a:rPr lang="hr-HR" sz="1600" dirty="0">
                <a:ea typeface="Times New Roman"/>
              </a:rPr>
              <a:t>ili  grupe </a:t>
            </a:r>
            <a:r>
              <a:rPr lang="hr-HR" sz="1600" dirty="0" smtClean="0">
                <a:ea typeface="Times New Roman"/>
              </a:rPr>
              <a:t>poljoprivrednika, upisani </a:t>
            </a:r>
            <a:r>
              <a:rPr lang="hr-HR" sz="1600" dirty="0">
                <a:ea typeface="Times New Roman"/>
              </a:rPr>
              <a:t>u Upisnik </a:t>
            </a:r>
            <a:r>
              <a:rPr lang="hr-HR" sz="1600" dirty="0" smtClean="0">
                <a:ea typeface="Times New Roman"/>
              </a:rPr>
              <a:t>PG, koji koriste </a:t>
            </a:r>
            <a:r>
              <a:rPr lang="hr-HR" sz="1600" dirty="0">
                <a:ea typeface="Times New Roman"/>
              </a:rPr>
              <a:t>zemljište upisano u </a:t>
            </a:r>
            <a:r>
              <a:rPr lang="hr-HR" sz="1600" dirty="0" smtClean="0">
                <a:ea typeface="Times New Roman"/>
              </a:rPr>
              <a:t>ARKOD, </a:t>
            </a:r>
            <a:r>
              <a:rPr lang="hr-HR" sz="1600" dirty="0">
                <a:ea typeface="Times New Roman"/>
              </a:rPr>
              <a:t>te </a:t>
            </a:r>
            <a:r>
              <a:rPr lang="hr-HR" sz="1600" dirty="0" smtClean="0">
                <a:ea typeface="Times New Roman"/>
              </a:rPr>
              <a:t>nastavljaju </a:t>
            </a:r>
            <a:r>
              <a:rPr lang="hr-HR" sz="1600" dirty="0">
                <a:ea typeface="Times New Roman"/>
              </a:rPr>
              <a:t>ekološku </a:t>
            </a:r>
            <a:r>
              <a:rPr lang="hr-HR" sz="1600" dirty="0" smtClean="0">
                <a:ea typeface="Times New Roman"/>
              </a:rPr>
              <a:t>proizvodnju.  </a:t>
            </a:r>
            <a:endParaRPr lang="hr-HR" sz="1600" dirty="0">
              <a:ea typeface="Times New Roman"/>
            </a:endParaRPr>
          </a:p>
          <a:p>
            <a:r>
              <a:rPr lang="hr-HR" sz="1600" b="1" dirty="0" smtClean="0"/>
              <a:t>Potpora:</a:t>
            </a:r>
            <a:endParaRPr lang="hr-HR" sz="1600" b="1" dirty="0"/>
          </a:p>
          <a:p>
            <a:endParaRPr lang="hr-H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30170"/>
              </p:ext>
            </p:extLst>
          </p:nvPr>
        </p:nvGraphicFramePr>
        <p:xfrm>
          <a:off x="611560" y="3717032"/>
          <a:ext cx="6912768" cy="2304255"/>
        </p:xfrm>
        <a:graphic>
          <a:graphicData uri="http://schemas.openxmlformats.org/drawingml/2006/table">
            <a:tbl>
              <a:tblPr firstRow="1" firstCol="1" bandRow="1"/>
              <a:tblGrid>
                <a:gridCol w="3583491"/>
                <a:gridCol w="3329277"/>
              </a:tblGrid>
              <a:tr h="46085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Usjev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Potpora €/ha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Ratarske kulture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351,83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Voćnjaci i vinogradi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887,78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Povrće 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746,64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Trajni travnjaci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264,28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539552" y="141277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</a:t>
            </a:r>
            <a:r>
              <a:rPr lang="hr-HR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1 </a:t>
            </a:r>
            <a:r>
              <a:rPr lang="vi-VN" altLang="sr-Latn-RS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- EKOLOŠKI UZGOJ</a:t>
            </a:r>
            <a:endParaRPr lang="vi-VN" altLang="sr-Latn-RS" sz="1800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6888683" cy="1008112"/>
          </a:xfrm>
        </p:spPr>
        <p:txBody>
          <a:bodyPr/>
          <a:lstStyle/>
          <a:p>
            <a:pPr algn="l"/>
            <a:r>
              <a:rPr lang="hr-HR" altLang="sr-Latn-RS" sz="18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13 - </a:t>
            </a:r>
            <a:r>
              <a:rPr lang="hr-HR" sz="18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PLAĆANJA POVEZANA S PODRUČJIMA S PRIRODNIM OGRANIČENJIMA ILI OSTALIM POSEBNIM OGRANIČENJIMA </a:t>
            </a:r>
            <a:endParaRPr lang="hr-HR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 smtClean="0">
                <a:cs typeface="Times New Roman" pitchFamily="18" charset="0"/>
              </a:rPr>
              <a:t>Korisnici: </a:t>
            </a:r>
            <a:r>
              <a:rPr lang="vi-VN" sz="1600" dirty="0" smtClean="0">
                <a:cs typeface="Times New Roman" pitchFamily="18" charset="0"/>
              </a:rPr>
              <a:t>aktivni </a:t>
            </a:r>
            <a:r>
              <a:rPr lang="vi-VN" sz="1600" dirty="0">
                <a:cs typeface="Times New Roman" pitchFamily="18" charset="0"/>
              </a:rPr>
              <a:t>poljoprivrednici sukladno definiciji aktivnog poljoprivrednika u članku 9. Uredbe (EU) o izravnim plaćanjima br. </a:t>
            </a:r>
            <a:r>
              <a:rPr lang="vi-VN" sz="1600" dirty="0" smtClean="0">
                <a:cs typeface="Times New Roman" pitchFamily="18" charset="0"/>
              </a:rPr>
              <a:t>1307/2013</a:t>
            </a:r>
            <a:endParaRPr lang="hr-HR" sz="16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 smtClean="0">
                <a:cs typeface="Times New Roman" pitchFamily="18" charset="0"/>
              </a:rPr>
              <a:t>OPERACIJE I IZNOSI POTPORA: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sz="16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 smtClean="0">
                <a:cs typeface="Times New Roman" pitchFamily="18" charset="0"/>
              </a:rPr>
              <a:t>13.1. Očuvanje poljoprivrede na gorsko planinskim područjima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dirty="0" smtClean="0">
                <a:cs typeface="Times New Roman" pitchFamily="18" charset="0"/>
              </a:rPr>
              <a:t>Visina potpore: </a:t>
            </a:r>
            <a:r>
              <a:rPr lang="hr-HR" sz="1600" dirty="0">
                <a:cs typeface="Times New Roman" pitchFamily="18" charset="0"/>
              </a:rPr>
              <a:t>226 </a:t>
            </a:r>
            <a:r>
              <a:rPr lang="hr-HR" sz="1600" dirty="0" smtClean="0">
                <a:cs typeface="Times New Roman" pitchFamily="18" charset="0"/>
              </a:rPr>
              <a:t>eura/ha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sz="16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 smtClean="0">
                <a:cs typeface="Times New Roman" pitchFamily="18" charset="0"/>
              </a:rPr>
              <a:t>13.2. Očuvanje poljoprivrede na područjima s prirodnim ograničenjima u poljoprivredi </a:t>
            </a:r>
          </a:p>
          <a:p>
            <a:pPr algn="just">
              <a:spcAft>
                <a:spcPts val="600"/>
              </a:spcAft>
            </a:pPr>
            <a:r>
              <a:rPr lang="hr-HR" sz="1600" dirty="0">
                <a:cs typeface="Times New Roman" pitchFamily="18" charset="0"/>
              </a:rPr>
              <a:t>Visina </a:t>
            </a:r>
            <a:r>
              <a:rPr lang="hr-HR" sz="1600" dirty="0" smtClean="0">
                <a:cs typeface="Times New Roman" pitchFamily="18" charset="0"/>
              </a:rPr>
              <a:t>potpore:</a:t>
            </a:r>
            <a:r>
              <a:rPr lang="hr-HR" sz="1600" dirty="0" smtClean="0">
                <a:latin typeface="Times New Roman" panose="02020603050405020304" pitchFamily="18" charset="0"/>
                <a:ea typeface="Adobe Gothic Std B" panose="020B0800000000000000" pitchFamily="34" charset="-128"/>
              </a:rPr>
              <a:t>194 </a:t>
            </a:r>
            <a:r>
              <a:rPr lang="hr-HR" sz="1600" dirty="0" err="1">
                <a:latin typeface="Times New Roman" panose="02020603050405020304" pitchFamily="18" charset="0"/>
                <a:ea typeface="Adobe Gothic Std B" panose="020B0800000000000000" pitchFamily="34" charset="-128"/>
              </a:rPr>
              <a:t>eur</a:t>
            </a:r>
            <a:r>
              <a:rPr lang="hr-HR" sz="1600" dirty="0">
                <a:latin typeface="Times New Roman" panose="02020603050405020304" pitchFamily="18" charset="0"/>
                <a:ea typeface="Adobe Gothic Std B" panose="020B0800000000000000" pitchFamily="34" charset="-128"/>
              </a:rPr>
              <a:t>/ha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sz="16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600" b="1" dirty="0" smtClean="0">
                <a:cs typeface="Times New Roman" pitchFamily="18" charset="0"/>
              </a:rPr>
              <a:t>13.3. Očuvanje poljoprivrede na područjima sa specifičnim ograničenjima u poljoprivredi </a:t>
            </a:r>
          </a:p>
          <a:p>
            <a:pPr algn="just">
              <a:spcAft>
                <a:spcPts val="600"/>
              </a:spcAft>
            </a:pPr>
            <a:r>
              <a:rPr lang="hr-HR" sz="1600" dirty="0">
                <a:cs typeface="Times New Roman" pitchFamily="18" charset="0"/>
              </a:rPr>
              <a:t>Visina </a:t>
            </a:r>
            <a:r>
              <a:rPr lang="hr-HR" sz="1600" dirty="0" smtClean="0">
                <a:cs typeface="Times New Roman" pitchFamily="18" charset="0"/>
              </a:rPr>
              <a:t>potpore:</a:t>
            </a:r>
            <a:r>
              <a:rPr lang="hr-H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89 </a:t>
            </a:r>
            <a:r>
              <a:rPr lang="hr-H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€/ha</a:t>
            </a:r>
            <a:endParaRPr lang="hr-H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6639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990020"/>
            <a:ext cx="8621811" cy="2592287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defRPr/>
            </a:pPr>
            <a:endParaRPr lang="hr-HR" sz="1600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16.1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Uspostava i rad operativnih skupina unutar EIP-a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prstClr val="black"/>
                </a:solidFill>
                <a:cs typeface="Times New Roman" pitchFamily="18" charset="0"/>
              </a:rPr>
              <a:t>Korisnici: </a:t>
            </a:r>
            <a:r>
              <a:rPr lang="hr-HR" sz="1600" dirty="0">
                <a:solidFill>
                  <a:prstClr val="black"/>
                </a:solidFill>
                <a:cs typeface="Times New Roman" pitchFamily="18" charset="0"/>
              </a:rPr>
              <a:t>operativne skupine iz poljoprivrednog i šumarskog sektora 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dirty="0">
                <a:solidFill>
                  <a:prstClr val="black"/>
                </a:solidFill>
              </a:rPr>
              <a:t>Intenzitet potpore: do 100%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16.2. Pilot projekti i razvoj novih proizvoda, postupaka, procesa i tehnologija u poljoprivredno-prehrambenom i šumarskom sektoru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prstClr val="black"/>
                </a:solidFill>
                <a:cs typeface="Times New Roman" pitchFamily="18" charset="0"/>
              </a:rPr>
              <a:t>Korisnici: </a:t>
            </a:r>
            <a:r>
              <a:rPr lang="hr-HR" sz="1600" dirty="0">
                <a:solidFill>
                  <a:prstClr val="black"/>
                </a:solidFill>
                <a:cs typeface="Times New Roman" pitchFamily="18" charset="0"/>
              </a:rPr>
              <a:t>pravne i fizičke osobe iz poljoprivrednog i šumarskog sektora 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dirty="0">
                <a:solidFill>
                  <a:prstClr val="black"/>
                </a:solidFill>
              </a:rPr>
              <a:t>Intenzitet potpore: do 100%</a:t>
            </a:r>
          </a:p>
          <a:p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16.4. Uspostava i razvoj kratkih lanaca opskrbe i lokalnih tržišta</a:t>
            </a:r>
          </a:p>
          <a:p>
            <a:r>
              <a:rPr lang="hr-HR" sz="1600" b="1" dirty="0"/>
              <a:t>Korisnici: </a:t>
            </a:r>
            <a:r>
              <a:rPr lang="hr-HR" sz="1600" dirty="0">
                <a:solidFill>
                  <a:prstClr val="black"/>
                </a:solidFill>
                <a:cs typeface="Times New Roman" pitchFamily="18" charset="0"/>
              </a:rPr>
              <a:t>pravne i fizičke osobe iz poljoprivrednog i šumarskog sektora </a:t>
            </a:r>
            <a:endParaRPr lang="hr-HR" sz="1600" dirty="0"/>
          </a:p>
          <a:p>
            <a:r>
              <a:rPr lang="hr-HR" sz="1600" dirty="0"/>
              <a:t>Intenzitet potpore: do 100%</a:t>
            </a:r>
          </a:p>
          <a:p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16.8. Izrada šumskogospodarskih i </a:t>
            </a:r>
            <a:r>
              <a:rPr lang="hr-HR" sz="1600" b="1" dirty="0" err="1">
                <a:solidFill>
                  <a:schemeClr val="accent3">
                    <a:lumMod val="50000"/>
                  </a:schemeClr>
                </a:solidFill>
              </a:rPr>
              <a:t>lovnogospodarskih</a:t>
            </a:r>
            <a:r>
              <a:rPr lang="hr-HR" sz="1600" b="1" dirty="0">
                <a:solidFill>
                  <a:schemeClr val="accent3">
                    <a:lumMod val="50000"/>
                  </a:schemeClr>
                </a:solidFill>
              </a:rPr>
              <a:t> planova ili drugih relevantnih dokumenata</a:t>
            </a:r>
          </a:p>
          <a:p>
            <a:r>
              <a:rPr lang="hr-HR" sz="1600" b="1" dirty="0"/>
              <a:t>Korisnici: </a:t>
            </a:r>
            <a:r>
              <a:rPr lang="hr-HR" sz="1600" dirty="0"/>
              <a:t>znanstveno-nastavne i znanstvene institucije iz sektora šumarstva i srodnih područja, pravni subjekti koji gospodare šumama i šumskim zemljištem u privatnom vlasništvu i/ili vlasništvu Republike Hrvatske, strukovne asocijacije iz sektora šumarstva, </a:t>
            </a:r>
            <a:r>
              <a:rPr lang="hr-HR" sz="1600" dirty="0" err="1"/>
              <a:t>šumoposjednici</a:t>
            </a:r>
            <a:r>
              <a:rPr lang="hr-HR" sz="1600" dirty="0"/>
              <a:t> i udruge </a:t>
            </a:r>
            <a:r>
              <a:rPr lang="hr-HR" sz="1600" dirty="0" err="1"/>
              <a:t>šumoposjednika</a:t>
            </a:r>
            <a:r>
              <a:rPr lang="hr-HR" sz="1600" dirty="0"/>
              <a:t>, obrti, trgovačka društva, mikro, mala i srednja poduzeća, </a:t>
            </a:r>
            <a:r>
              <a:rPr lang="hr-HR" sz="1600" dirty="0" err="1"/>
              <a:t>lovoovlaštenici</a:t>
            </a:r>
            <a:endParaRPr lang="hr-HR" sz="1600" dirty="0"/>
          </a:p>
          <a:p>
            <a:pPr lvl="0"/>
            <a:r>
              <a:rPr lang="hr-HR" sz="1600" dirty="0">
                <a:solidFill>
                  <a:prstClr val="black"/>
                </a:solidFill>
              </a:rPr>
              <a:t>Intenzitet potpore: do 100%</a:t>
            </a:r>
          </a:p>
          <a:p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467544" y="620688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16 – SURADNJA  </a:t>
            </a:r>
          </a:p>
        </p:txBody>
      </p:sp>
    </p:spTree>
    <p:extLst>
      <p:ext uri="{BB962C8B-B14F-4D97-AF65-F5344CB8AC3E}">
        <p14:creationId xmlns:p14="http://schemas.microsoft.com/office/powerpoint/2010/main" val="373995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16832"/>
            <a:ext cx="8496944" cy="4824536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17.1. Osiguranje usjeva, životinja i biljaka</a:t>
            </a:r>
          </a:p>
          <a:p>
            <a:pPr algn="just">
              <a:spcAft>
                <a:spcPts val="600"/>
              </a:spcAft>
            </a:pPr>
            <a:endParaRPr lang="hr-HR" sz="800" b="1" dirty="0" smtClean="0"/>
          </a:p>
          <a:p>
            <a:pPr algn="just">
              <a:spcAft>
                <a:spcPts val="600"/>
              </a:spcAft>
            </a:pPr>
            <a:r>
              <a:rPr lang="hr-HR" sz="1600" b="1" dirty="0" smtClean="0"/>
              <a:t>Korisnici: </a:t>
            </a:r>
            <a:r>
              <a:rPr lang="hr-HR" sz="1600" dirty="0" smtClean="0">
                <a:ea typeface="Times New Roman"/>
              </a:rPr>
              <a:t>poljoprivredna gospodarstva - pravne i fizičke osobe, vlasnici šuma, </a:t>
            </a:r>
            <a:r>
              <a:rPr lang="hr-HR" sz="1600" dirty="0" err="1" smtClean="0">
                <a:ea typeface="Times New Roman"/>
              </a:rPr>
              <a:t>šumoposjednici</a:t>
            </a:r>
            <a:r>
              <a:rPr lang="hr-HR" sz="1600" dirty="0" smtClean="0">
                <a:ea typeface="Times New Roman"/>
              </a:rPr>
              <a:t>, </a:t>
            </a:r>
            <a:r>
              <a:rPr lang="hr-HR" sz="1600" dirty="0" err="1" smtClean="0">
                <a:ea typeface="Times New Roman"/>
              </a:rPr>
              <a:t>lovovovlaštenici</a:t>
            </a:r>
            <a:r>
              <a:rPr lang="hr-HR" sz="1600" dirty="0" smtClean="0">
                <a:ea typeface="Times New Roman"/>
              </a:rPr>
              <a:t> i njihove udruge koje su u svojstvu osiguranika svoju proizvodnju, infrastrukturu i divljač osigurali policom osiguranja od šteta</a:t>
            </a:r>
          </a:p>
          <a:p>
            <a:pPr algn="just">
              <a:spcAft>
                <a:spcPts val="600"/>
              </a:spcAft>
            </a:pPr>
            <a:endParaRPr lang="hr-HR" sz="800" dirty="0" smtClean="0">
              <a:ea typeface="Times New Roman"/>
            </a:endParaRPr>
          </a:p>
          <a:p>
            <a:pPr lvl="0">
              <a:spcBef>
                <a:spcPct val="0"/>
              </a:spcBef>
              <a:buClr>
                <a:srgbClr val="FF0000"/>
              </a:buClr>
              <a:tabLst>
                <a:tab pos="88900" algn="l"/>
              </a:tabLst>
            </a:pPr>
            <a:r>
              <a:rPr lang="hr-HR" sz="1600" b="1" dirty="0" smtClean="0">
                <a:ea typeface="Times New Roman"/>
              </a:rPr>
              <a:t>Prihvatljivo ulaganje:</a:t>
            </a:r>
          </a:p>
          <a:p>
            <a:pPr lvl="0">
              <a:spcBef>
                <a:spcPct val="0"/>
              </a:spcBef>
              <a:buClr>
                <a:srgbClr val="FF0000"/>
              </a:buClr>
              <a:tabLst>
                <a:tab pos="88900" algn="l"/>
              </a:tabLst>
            </a:pPr>
            <a:r>
              <a:rPr lang="hr-HR" altLang="sr-Latn-RS" sz="16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TROŠAK PLAĆANJA POLICE OSIGURANJA</a:t>
            </a:r>
          </a:p>
          <a:p>
            <a:pPr lvl="0">
              <a:spcBef>
                <a:spcPct val="0"/>
              </a:spcBef>
              <a:tabLst>
                <a:tab pos="88900" algn="l"/>
              </a:tabLst>
            </a:pPr>
            <a:endParaRPr lang="hr-HR" altLang="sr-Latn-RS" sz="1600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285750" lvl="0" indent="-285750">
              <a:spcBef>
                <a:spcPct val="0"/>
              </a:spcBef>
              <a:buFont typeface="Wingdings" panose="05000000000000000000" pitchFamily="2" charset="2"/>
              <a:buChar char="§"/>
              <a:tabLst>
                <a:tab pos="88900" algn="l"/>
              </a:tabLst>
            </a:pPr>
            <a:r>
              <a:rPr lang="hr-HR" altLang="sr-Latn-RS" sz="16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maksimalan iznos plaćene/ih premije/a police/a osiguranja po korisniku iznosi 75.000,00 EUR-a</a:t>
            </a:r>
          </a:p>
          <a:p>
            <a:pPr algn="just">
              <a:lnSpc>
                <a:spcPts val="1440"/>
              </a:lnSpc>
              <a:spcAft>
                <a:spcPts val="600"/>
              </a:spcAft>
            </a:pPr>
            <a:endParaRPr lang="hr-HR" sz="800" dirty="0">
              <a:ea typeface="Times New Roman"/>
            </a:endParaRPr>
          </a:p>
          <a:p>
            <a:pPr algn="just">
              <a:lnSpc>
                <a:spcPts val="1440"/>
              </a:lnSpc>
              <a:spcAft>
                <a:spcPts val="600"/>
              </a:spcAft>
            </a:pPr>
            <a:r>
              <a:rPr lang="hr-HR" sz="1600" b="1" dirty="0" smtClean="0">
                <a:ea typeface="Times New Roman"/>
              </a:rPr>
              <a:t>Polica osiguranja može pokriti gubitke prouzročene:</a:t>
            </a:r>
          </a:p>
          <a:p>
            <a:pPr marL="285750" indent="-285750"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600" dirty="0">
                <a:ea typeface="Times New Roman"/>
              </a:rPr>
              <a:t>nepovoljnim klimatskim prilikama, </a:t>
            </a:r>
          </a:p>
          <a:p>
            <a:pPr marL="285750" indent="-285750"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600" dirty="0">
                <a:ea typeface="Times New Roman"/>
              </a:rPr>
              <a:t>bolešću životinja ili biljaka, </a:t>
            </a:r>
          </a:p>
          <a:p>
            <a:pPr marL="285750" indent="-285750"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600" dirty="0">
                <a:ea typeface="Times New Roman"/>
              </a:rPr>
              <a:t>napadom štetnika,  </a:t>
            </a:r>
          </a:p>
          <a:p>
            <a:pPr marL="285750" indent="-285750"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600" dirty="0">
                <a:ea typeface="Times New Roman"/>
              </a:rPr>
              <a:t>ekološkim incidentom </a:t>
            </a:r>
          </a:p>
          <a:p>
            <a:pPr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endParaRPr lang="hr-HR" sz="1600" dirty="0" smtClean="0">
              <a:ea typeface="Times New Roman"/>
            </a:endParaRPr>
          </a:p>
          <a:p>
            <a:pPr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600" b="1" dirty="0" smtClean="0">
                <a:ea typeface="Times New Roman"/>
              </a:rPr>
              <a:t>Potpora:</a:t>
            </a:r>
            <a:r>
              <a:rPr lang="hr-HR" sz="1600" b="1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do 65% vrijednosti plaćene </a:t>
            </a:r>
            <a:r>
              <a:rPr lang="hr-HR" sz="1600" dirty="0" smtClean="0">
                <a:ea typeface="Times New Roman"/>
              </a:rPr>
              <a:t>godišnje premije/a police/a osiguranja </a:t>
            </a:r>
          </a:p>
          <a:p>
            <a:pPr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endParaRPr lang="hr-HR" sz="1600" dirty="0" smtClean="0">
              <a:ea typeface="Times New Roman"/>
            </a:endParaRPr>
          </a:p>
          <a:p>
            <a:pPr algn="just">
              <a:spcAft>
                <a:spcPts val="600"/>
              </a:spcAft>
            </a:pPr>
            <a:endParaRPr lang="hr-HR" sz="1600" dirty="0">
              <a:ea typeface="Times New Roman"/>
            </a:endParaRPr>
          </a:p>
          <a:p>
            <a:endParaRPr lang="hr-HR" sz="1600" dirty="0"/>
          </a:p>
        </p:txBody>
      </p:sp>
      <p:sp>
        <p:nvSpPr>
          <p:cNvPr id="5" name="Pravokutnik 4"/>
          <p:cNvSpPr/>
          <p:nvPr/>
        </p:nvSpPr>
        <p:spPr>
          <a:xfrm>
            <a:off x="539552" y="836712"/>
            <a:ext cx="6984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17 – UPRAVLJANJE RIZICIMA  </a:t>
            </a:r>
          </a:p>
        </p:txBody>
      </p:sp>
    </p:spTree>
    <p:extLst>
      <p:ext uri="{BB962C8B-B14F-4D97-AF65-F5344CB8AC3E}">
        <p14:creationId xmlns:p14="http://schemas.microsoft.com/office/powerpoint/2010/main" val="13014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176463"/>
          </a:xfrm>
        </p:spPr>
        <p:txBody>
          <a:bodyPr/>
          <a:lstStyle/>
          <a:p>
            <a:pPr algn="ctr">
              <a:defRPr/>
            </a:pPr>
            <a:endParaRPr lang="hr-HR" b="1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hr-HR" sz="24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 </a:t>
            </a:r>
            <a:r>
              <a:rPr lang="hr-HR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ponuđenog paketa mjera, RH se temeljem sektorskih analiza i javne rasprave održane u ožujku i srpnju 2013. odlučila na </a:t>
            </a:r>
            <a:r>
              <a:rPr lang="hr-HR" sz="24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provedbu 16 </a:t>
            </a:r>
            <a:r>
              <a:rPr lang="hr-HR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mjera</a:t>
            </a:r>
          </a:p>
          <a:p>
            <a:pPr algn="ctr">
              <a:defRPr/>
            </a:pPr>
            <a:endParaRPr lang="hr-HR" b="1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hr-HR" b="1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hr-HR" sz="3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ODABRANE MJERE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217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5184576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hr-HR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19.1. Pripremna pomoć</a:t>
            </a:r>
          </a:p>
          <a:p>
            <a:pPr algn="just">
              <a:spcAft>
                <a:spcPts val="600"/>
              </a:spcAft>
            </a:pPr>
            <a:endParaRPr lang="hr-HR" sz="1100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hr-HR" sz="1600" b="1" dirty="0" smtClean="0"/>
              <a:t>Korisnik: </a:t>
            </a:r>
            <a:r>
              <a:rPr lang="hr-HR" sz="1600" dirty="0" smtClean="0">
                <a:ea typeface="Times New Roman"/>
              </a:rPr>
              <a:t>lokalna akcijska grupa (LAG)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ea typeface="Times New Roman"/>
              </a:rPr>
              <a:t>Prihvatljivo ulaganje: </a:t>
            </a:r>
            <a:r>
              <a:rPr lang="hr-HR" sz="1600" dirty="0" smtClean="0">
                <a:ea typeface="Times New Roman"/>
              </a:rPr>
              <a:t>izgradnja kapaciteta, umrežavanje, treninzi, izrada studija za područje LAG-a, administrativni troškovi (samo ukoliko ne prima potporu iz razdoblja 2007-2013)- sve prihvatljive aktivnosti provode se u svrhu izrade </a:t>
            </a:r>
            <a:r>
              <a:rPr lang="hr-HR" sz="1600" u="sng" dirty="0" smtClean="0">
                <a:ea typeface="Times New Roman"/>
              </a:rPr>
              <a:t>lokalne razvojne strategije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ea typeface="Times New Roman"/>
              </a:rPr>
              <a:t>Uvjeti prihvatljivosti: </a:t>
            </a:r>
            <a:r>
              <a:rPr lang="hr-HR" sz="1600" dirty="0" smtClean="0">
                <a:ea typeface="Times New Roman"/>
              </a:rPr>
              <a:t>LAG mora obuhvaćati jasno definirano i zemljopisno kontinuirano područje s 10.000- 150.000 stanovnika uključujući naselja s maksimalno 25.000 stanovnika</a:t>
            </a:r>
            <a:endParaRPr lang="hr-HR" sz="1600" dirty="0">
              <a:ea typeface="Times New Roman"/>
            </a:endParaRP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ea typeface="Times New Roman"/>
              </a:rPr>
              <a:t>Visina potpore:</a:t>
            </a:r>
            <a:r>
              <a:rPr lang="hr-HR" sz="1600" b="1" dirty="0" smtClean="0">
                <a:solidFill>
                  <a:srgbClr val="000000"/>
                </a:solidFill>
                <a:ea typeface="Times New Roman"/>
              </a:rPr>
              <a:t> 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do 150.000 EUR-a 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solidFill>
                  <a:srgbClr val="000000"/>
                </a:solidFill>
                <a:ea typeface="Times New Roman"/>
              </a:rPr>
              <a:t>Intenzitet potpore: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do 100 % prihvatljivih troškova</a:t>
            </a:r>
          </a:p>
          <a:p>
            <a:pPr algn="just">
              <a:spcAft>
                <a:spcPts val="600"/>
              </a:spcAft>
            </a:pPr>
            <a:endParaRPr lang="hr-HR" sz="1600" dirty="0">
              <a:solidFill>
                <a:srgbClr val="000000"/>
              </a:solidFill>
              <a:ea typeface="Times New Roman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19.2. Provedba operacija unutar CLLD strategije</a:t>
            </a:r>
          </a:p>
          <a:p>
            <a:pPr lvl="0" eaLnBrk="1" fontAlgn="auto" hangingPunct="1">
              <a:spcAft>
                <a:spcPts val="0"/>
              </a:spcAft>
              <a:defRPr/>
            </a:pPr>
            <a:endParaRPr lang="hr-HR" sz="11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</a:rPr>
              <a:t>Korisnici: </a:t>
            </a:r>
            <a:r>
              <a:rPr lang="hr-HR" sz="1600" dirty="0" smtClean="0">
                <a:solidFill>
                  <a:prstClr val="black"/>
                </a:solidFill>
              </a:rPr>
              <a:t>odabrani LAG, ali i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nosioci projekta na području LAG-a koji su podnijeli prijavu LAG-u za odabir i sufinanciranje projekta</a:t>
            </a:r>
          </a:p>
          <a:p>
            <a:pPr lvl="0" algn="just">
              <a:spcAft>
                <a:spcPts val="600"/>
              </a:spcAft>
            </a:pPr>
            <a:endParaRPr lang="hr-HR" sz="1600" dirty="0" smtClean="0">
              <a:solidFill>
                <a:prstClr val="black"/>
              </a:solidFill>
              <a:ea typeface="Times New Roman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endParaRPr lang="hr-HR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endParaRPr lang="hr-HR" sz="1600" dirty="0" smtClean="0">
              <a:ea typeface="Times New Roman"/>
            </a:endParaRPr>
          </a:p>
          <a:p>
            <a:pPr algn="just">
              <a:spcAft>
                <a:spcPts val="600"/>
              </a:spcAft>
            </a:pPr>
            <a:endParaRPr lang="hr-HR" sz="1600" dirty="0">
              <a:ea typeface="Times New Roman"/>
            </a:endParaRPr>
          </a:p>
          <a:p>
            <a:endParaRPr lang="hr-HR" sz="1600" dirty="0"/>
          </a:p>
        </p:txBody>
      </p:sp>
      <p:sp>
        <p:nvSpPr>
          <p:cNvPr id="5" name="Pravokutnik 4"/>
          <p:cNvSpPr/>
          <p:nvPr/>
        </p:nvSpPr>
        <p:spPr>
          <a:xfrm>
            <a:off x="539552" y="825699"/>
            <a:ext cx="6984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19 – LEADER</a:t>
            </a:r>
          </a:p>
        </p:txBody>
      </p:sp>
    </p:spTree>
    <p:extLst>
      <p:ext uri="{BB962C8B-B14F-4D97-AF65-F5344CB8AC3E}">
        <p14:creationId xmlns:p14="http://schemas.microsoft.com/office/powerpoint/2010/main" val="35459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836712"/>
            <a:ext cx="8496944" cy="5904656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hr-HR" sz="1600" b="1" dirty="0">
                <a:ea typeface="Times New Roman"/>
              </a:rPr>
              <a:t>Prihvatljivo ulaganje: </a:t>
            </a:r>
            <a:r>
              <a:rPr lang="hr-HR" sz="1600" dirty="0" smtClean="0">
                <a:ea typeface="Times New Roman"/>
              </a:rPr>
              <a:t>projekti koji se provode na području LAG-a, u skladu s 		PRR 2014-2020 i lokalnom razvojnom strategijom LAG-a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ea typeface="Times New Roman"/>
              </a:rPr>
              <a:t>Uvjeti </a:t>
            </a:r>
            <a:r>
              <a:rPr lang="hr-HR" sz="1600" b="1" dirty="0">
                <a:ea typeface="Times New Roman"/>
              </a:rPr>
              <a:t>prihvatljivosti: </a:t>
            </a:r>
            <a:r>
              <a:rPr lang="hr-HR" sz="1600" dirty="0" smtClean="0">
                <a:ea typeface="Times New Roman"/>
              </a:rPr>
              <a:t>nosioci projekta moraju imati prebivalište na području LAG-a, 		a projekt se mora provoditi na području LAG-a</a:t>
            </a:r>
          </a:p>
          <a:p>
            <a:pPr algn="just">
              <a:spcAft>
                <a:spcPts val="600"/>
              </a:spcAft>
            </a:pPr>
            <a:r>
              <a:rPr lang="hr-HR" sz="1600" b="1" dirty="0" smtClean="0">
                <a:ea typeface="Times New Roman"/>
              </a:rPr>
              <a:t>Visina </a:t>
            </a:r>
            <a:r>
              <a:rPr lang="hr-HR" sz="1600" b="1" dirty="0">
                <a:ea typeface="Times New Roman"/>
              </a:rPr>
              <a:t>potpore:</a:t>
            </a:r>
            <a:r>
              <a:rPr lang="hr-HR" sz="1600" b="1" dirty="0">
                <a:solidFill>
                  <a:srgbClr val="000000"/>
                </a:solidFill>
                <a:ea typeface="Times New Roman"/>
              </a:rPr>
              <a:t>  </a:t>
            </a:r>
            <a:r>
              <a:rPr lang="hr-HR" sz="1600" dirty="0">
                <a:solidFill>
                  <a:srgbClr val="000000"/>
                </a:solidFill>
                <a:ea typeface="Times New Roman"/>
              </a:rPr>
              <a:t>do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5.000.000 EUR-a </a:t>
            </a:r>
            <a:endParaRPr lang="hr-HR" sz="1600" dirty="0">
              <a:solidFill>
                <a:srgbClr val="000000"/>
              </a:solidFill>
              <a:ea typeface="Times New Roman"/>
            </a:endParaRPr>
          </a:p>
          <a:p>
            <a:pPr algn="just">
              <a:spcAft>
                <a:spcPts val="600"/>
              </a:spcAft>
            </a:pPr>
            <a:r>
              <a:rPr lang="hr-HR" sz="1600" b="1" dirty="0">
                <a:solidFill>
                  <a:srgbClr val="000000"/>
                </a:solidFill>
                <a:ea typeface="Times New Roman"/>
              </a:rPr>
              <a:t>Intenzitet potpore: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ovisno o odabranom projektu u skladu s PRR 2014-2020 i lokalnom razvojnom		 strategijom LAG-a</a:t>
            </a:r>
          </a:p>
          <a:p>
            <a:pPr algn="just">
              <a:spcAft>
                <a:spcPts val="600"/>
              </a:spcAft>
            </a:pPr>
            <a:endParaRPr lang="hr-HR" sz="1600" dirty="0">
              <a:solidFill>
                <a:srgbClr val="000000"/>
              </a:solidFill>
              <a:ea typeface="Times New Roman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19.3. Priprema i provedba aktivnosti suradnje LAG-a</a:t>
            </a:r>
            <a:endParaRPr lang="hr-HR" sz="16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endParaRPr lang="hr-HR" sz="11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</a:rPr>
              <a:t>Korisnici: </a:t>
            </a:r>
            <a:r>
              <a:rPr lang="hr-HR" sz="1600" dirty="0">
                <a:solidFill>
                  <a:prstClr val="black"/>
                </a:solidFill>
              </a:rPr>
              <a:t>odabrani </a:t>
            </a:r>
            <a:r>
              <a:rPr lang="hr-HR" sz="1600" dirty="0" smtClean="0">
                <a:solidFill>
                  <a:prstClr val="black"/>
                </a:solidFill>
              </a:rPr>
              <a:t>LAG i nosioci projekta suradnje s područja LAG-a</a:t>
            </a: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  <a:ea typeface="Times New Roman"/>
              </a:rPr>
              <a:t>Prihvatljivo ulaganje: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tehnička priprema i provedba međuteritorijalnih i transnacionalnih projekta suradnje</a:t>
            </a:r>
          </a:p>
          <a:p>
            <a:pPr lvl="0"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ea typeface="Times New Roman"/>
              </a:rPr>
              <a:t>Uvjeti </a:t>
            </a:r>
            <a:r>
              <a:rPr lang="hr-HR" sz="1600" b="1" dirty="0">
                <a:solidFill>
                  <a:prstClr val="black"/>
                </a:solidFill>
                <a:ea typeface="Times New Roman"/>
              </a:rPr>
              <a:t>prihvatljivosti: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projektna ideja suradnje mora biti naznačena u LRS, a LAG-ovi moraju biti odabrani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	</a:t>
            </a:r>
            <a:endParaRPr lang="hr-HR" sz="1600" dirty="0" smtClean="0">
              <a:solidFill>
                <a:prstClr val="black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ea typeface="Times New Roman"/>
              </a:rPr>
              <a:t>Visina </a:t>
            </a:r>
            <a:r>
              <a:rPr lang="hr-HR" sz="1600" b="1" dirty="0">
                <a:solidFill>
                  <a:prstClr val="black"/>
                </a:solidFill>
                <a:ea typeface="Times New Roman"/>
              </a:rPr>
              <a:t>potpore:</a:t>
            </a:r>
            <a:r>
              <a:rPr lang="hr-HR" sz="1600" b="1" dirty="0">
                <a:solidFill>
                  <a:srgbClr val="000000"/>
                </a:solidFill>
                <a:ea typeface="Times New Roman"/>
              </a:rPr>
              <a:t>  </a:t>
            </a:r>
            <a:r>
              <a:rPr lang="hr-HR" sz="1600" dirty="0">
                <a:solidFill>
                  <a:srgbClr val="000000"/>
                </a:solidFill>
                <a:ea typeface="Times New Roman"/>
              </a:rPr>
              <a:t>do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150.000 </a:t>
            </a:r>
            <a:r>
              <a:rPr lang="hr-HR" sz="1600" dirty="0">
                <a:solidFill>
                  <a:srgbClr val="000000"/>
                </a:solidFill>
                <a:ea typeface="Times New Roman"/>
              </a:rPr>
              <a:t>EUR-a /LAG-u </a:t>
            </a: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srgbClr val="000000"/>
                </a:solidFill>
                <a:ea typeface="Times New Roman"/>
              </a:rPr>
              <a:t>Intenzitet potpore: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do 100 %</a:t>
            </a:r>
            <a:endParaRPr lang="hr-HR" sz="1600" dirty="0">
              <a:solidFill>
                <a:srgbClr val="000000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endParaRPr lang="hr-HR" sz="1600" dirty="0">
              <a:solidFill>
                <a:srgbClr val="000000"/>
              </a:solidFill>
              <a:ea typeface="Times New Roman"/>
            </a:endParaRPr>
          </a:p>
          <a:p>
            <a:pPr algn="just">
              <a:spcAft>
                <a:spcPts val="600"/>
              </a:spcAft>
            </a:pPr>
            <a:endParaRPr lang="hr-HR" sz="1600" u="sng" dirty="0">
              <a:ea typeface="Times New Roman"/>
            </a:endParaRPr>
          </a:p>
          <a:p>
            <a:pPr lvl="0" algn="just">
              <a:spcAft>
                <a:spcPts val="600"/>
              </a:spcAft>
            </a:pPr>
            <a:endParaRPr lang="hr-HR" sz="1600" dirty="0" smtClean="0">
              <a:solidFill>
                <a:prstClr val="black"/>
              </a:solidFill>
              <a:ea typeface="Times New Roman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endParaRPr lang="hr-HR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algn="just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endParaRPr lang="hr-HR" sz="1600" dirty="0" smtClean="0">
              <a:ea typeface="Times New Roman"/>
            </a:endParaRPr>
          </a:p>
          <a:p>
            <a:pPr algn="just">
              <a:spcAft>
                <a:spcPts val="600"/>
              </a:spcAft>
            </a:pPr>
            <a:endParaRPr lang="hr-HR" sz="1600" dirty="0">
              <a:ea typeface="Times New Roman"/>
            </a:endParaRPr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5756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39763" y="1052737"/>
            <a:ext cx="8229600" cy="4320952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19.4. Tekući troškovi i animacija</a:t>
            </a:r>
            <a:endParaRPr lang="hr-HR" sz="16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endParaRPr lang="hr-HR" sz="11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</a:rPr>
              <a:t>Korisnici: </a:t>
            </a:r>
            <a:r>
              <a:rPr lang="hr-HR" sz="1600" dirty="0">
                <a:solidFill>
                  <a:prstClr val="black"/>
                </a:solidFill>
              </a:rPr>
              <a:t>odabrani LAG </a:t>
            </a:r>
          </a:p>
          <a:p>
            <a:pPr lvl="0" algn="just"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ea typeface="Times New Roman"/>
              </a:rPr>
              <a:t>Prihvatljivo </a:t>
            </a:r>
            <a:r>
              <a:rPr lang="hr-HR" sz="1600" b="1" dirty="0">
                <a:solidFill>
                  <a:prstClr val="black"/>
                </a:solidFill>
                <a:ea typeface="Times New Roman"/>
              </a:rPr>
              <a:t>ulaganje: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administrativni troškovi i troškovi animacije lokalnih dionika</a:t>
            </a:r>
            <a:endParaRPr lang="hr-HR" sz="1600" dirty="0">
              <a:solidFill>
                <a:prstClr val="black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  <a:ea typeface="Times New Roman"/>
              </a:rPr>
              <a:t>Uvjeti prihvatljivosti: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LAG mora biti odabran</a:t>
            </a:r>
            <a:endParaRPr lang="hr-HR" sz="1600" dirty="0">
              <a:solidFill>
                <a:prstClr val="black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  <a:ea typeface="Times New Roman"/>
              </a:rPr>
              <a:t>Visina potpore:</a:t>
            </a:r>
            <a:r>
              <a:rPr lang="hr-HR" sz="1600" b="1" dirty="0">
                <a:solidFill>
                  <a:srgbClr val="000000"/>
                </a:solidFill>
                <a:ea typeface="Times New Roman"/>
              </a:rPr>
              <a:t>  </a:t>
            </a:r>
            <a:r>
              <a:rPr lang="hr-HR" sz="1600" dirty="0">
                <a:solidFill>
                  <a:srgbClr val="000000"/>
                </a:solidFill>
                <a:ea typeface="Times New Roman"/>
              </a:rPr>
              <a:t>do </a:t>
            </a:r>
            <a:r>
              <a:rPr lang="hr-HR" sz="1600" dirty="0" smtClean="0">
                <a:solidFill>
                  <a:srgbClr val="000000"/>
                </a:solidFill>
                <a:ea typeface="Times New Roman"/>
              </a:rPr>
              <a:t>25 % od ukupno dodijeljenog iznosa za provedbu aktivnosti (19.2+19.3)</a:t>
            </a:r>
            <a:endParaRPr lang="hr-HR" sz="1600" dirty="0">
              <a:solidFill>
                <a:srgbClr val="000000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hr-HR" sz="1600" b="1" dirty="0">
                <a:solidFill>
                  <a:srgbClr val="000000"/>
                </a:solidFill>
                <a:ea typeface="Times New Roman"/>
              </a:rPr>
              <a:t>Intenzitet potpore: </a:t>
            </a:r>
            <a:r>
              <a:rPr lang="hr-HR" sz="1600" dirty="0">
                <a:solidFill>
                  <a:srgbClr val="000000"/>
                </a:solidFill>
                <a:ea typeface="Times New Roman"/>
              </a:rPr>
              <a:t>do 100 %</a:t>
            </a:r>
          </a:p>
        </p:txBody>
      </p:sp>
    </p:spTree>
    <p:extLst>
      <p:ext uri="{BB962C8B-B14F-4D97-AF65-F5344CB8AC3E}">
        <p14:creationId xmlns:p14="http://schemas.microsoft.com/office/powerpoint/2010/main" val="20208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19 – LEADER</a:t>
            </a:r>
            <a:br>
              <a:rPr lang="hr-HR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</a:b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>
          <a:xfrm>
            <a:off x="643731" y="1484784"/>
            <a:ext cx="8229600" cy="4680519"/>
          </a:xfrm>
        </p:spPr>
        <p:txBody>
          <a:bodyPr/>
          <a:lstStyle/>
          <a:p>
            <a:pPr lvl="0" eaLnBrk="1" fontAlgn="auto" hangingPunct="1">
              <a:lnSpc>
                <a:spcPts val="14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19.1. Pripremna pomoć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</a:rPr>
              <a:t>Korisnici</a:t>
            </a:r>
            <a:r>
              <a:rPr lang="hr-HR" sz="1600" b="1" dirty="0">
                <a:solidFill>
                  <a:prstClr val="black"/>
                </a:solidFill>
              </a:rPr>
              <a:t>: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lokalna akcijska grupa (LAG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)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  <a:ea typeface="Times New Roman"/>
              </a:rPr>
              <a:t>Visina i intenzitet potpore: </a:t>
            </a:r>
            <a:r>
              <a:rPr lang="hr-HR" sz="1600" smtClean="0">
                <a:solidFill>
                  <a:prstClr val="black"/>
                </a:solidFill>
                <a:ea typeface="Times New Roman"/>
              </a:rPr>
              <a:t>do </a:t>
            </a:r>
            <a:r>
              <a:rPr lang="hr-HR" sz="1600" smtClean="0">
                <a:solidFill>
                  <a:prstClr val="black"/>
                </a:solidFill>
                <a:ea typeface="Times New Roman"/>
              </a:rPr>
              <a:t>100.000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EUR-a; do 100 %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endParaRPr lang="hr-HR" sz="1600" dirty="0" smtClean="0">
              <a:solidFill>
                <a:prstClr val="black"/>
              </a:solidFill>
              <a:ea typeface="Times New Roman"/>
            </a:endParaRPr>
          </a:p>
          <a:p>
            <a:pPr lvl="0" eaLnBrk="1" fontAlgn="auto" hangingPunct="1">
              <a:lnSpc>
                <a:spcPts val="14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19.2. Provedba operacija unutar CLLD strategije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</a:rPr>
              <a:t>Korisnici</a:t>
            </a:r>
            <a:r>
              <a:rPr lang="hr-HR" sz="1600" b="1" dirty="0">
                <a:solidFill>
                  <a:prstClr val="black"/>
                </a:solidFill>
              </a:rPr>
              <a:t>: </a:t>
            </a:r>
            <a:r>
              <a:rPr lang="hr-HR" sz="1600" dirty="0">
                <a:solidFill>
                  <a:prstClr val="black"/>
                </a:solidFill>
              </a:rPr>
              <a:t>odabrani LAG, ali i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nosioci projekta na području LAG-a koji su podnijeli prijavu LAG-u za odabir i sufinanciranje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projekta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  <a:ea typeface="Times New Roman"/>
              </a:rPr>
              <a:t>Visina i intenzitet potpore: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do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5.000.000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EUR-a;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ovisno o odabranom projektu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endParaRPr lang="hr-HR" sz="1600" dirty="0" smtClean="0">
              <a:solidFill>
                <a:prstClr val="black"/>
              </a:solidFill>
              <a:ea typeface="Times New Roman"/>
            </a:endParaRPr>
          </a:p>
          <a:p>
            <a:pPr lvl="0" eaLnBrk="1" fontAlgn="auto" hangingPunct="1">
              <a:lnSpc>
                <a:spcPts val="14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19.3. Priprema i provedba aktivnosti suradnje LAG-a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 smtClean="0">
                <a:solidFill>
                  <a:prstClr val="black"/>
                </a:solidFill>
              </a:rPr>
              <a:t>Korisnici</a:t>
            </a:r>
            <a:r>
              <a:rPr lang="hr-HR" sz="1600" b="1" dirty="0">
                <a:solidFill>
                  <a:prstClr val="black"/>
                </a:solidFill>
              </a:rPr>
              <a:t>: </a:t>
            </a:r>
            <a:r>
              <a:rPr lang="hr-HR" sz="1600" dirty="0">
                <a:solidFill>
                  <a:prstClr val="black"/>
                </a:solidFill>
              </a:rPr>
              <a:t>odabrani LAG i nosioci projekta suradnje s područja </a:t>
            </a:r>
            <a:r>
              <a:rPr lang="hr-HR" sz="1600" dirty="0" smtClean="0">
                <a:solidFill>
                  <a:prstClr val="black"/>
                </a:solidFill>
              </a:rPr>
              <a:t>LAG-a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  <a:ea typeface="Times New Roman"/>
              </a:rPr>
              <a:t>Visina i intenzitet potpore: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do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100.000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EUR-a; do 100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%</a:t>
            </a: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endParaRPr lang="hr-HR" sz="1600" dirty="0" smtClean="0">
              <a:solidFill>
                <a:prstClr val="black"/>
              </a:solidFill>
            </a:endParaRPr>
          </a:p>
          <a:p>
            <a:pPr lvl="0" eaLnBrk="1" fontAlgn="auto" hangingPunct="1">
              <a:lnSpc>
                <a:spcPts val="1400"/>
              </a:lnSpc>
              <a:spcAft>
                <a:spcPts val="0"/>
              </a:spcAft>
              <a:defRPr/>
            </a:pPr>
            <a:r>
              <a:rPr lang="hr-HR" sz="1600" b="1" dirty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19.4. Tekući troškovi i </a:t>
            </a:r>
            <a:r>
              <a:rPr lang="hr-HR" sz="1600" b="1" dirty="0" smtClean="0">
                <a:solidFill>
                  <a:srgbClr val="9BBB59">
                    <a:lumMod val="50000"/>
                  </a:srgbClr>
                </a:solidFill>
                <a:cs typeface="Times New Roman" pitchFamily="18" charset="0"/>
              </a:rPr>
              <a:t>animacija</a:t>
            </a:r>
            <a:endParaRPr lang="hr-HR" sz="1100" b="1" dirty="0">
              <a:solidFill>
                <a:srgbClr val="9BBB59">
                  <a:lumMod val="50000"/>
                </a:srgbClr>
              </a:solidFill>
              <a:cs typeface="Times New Roman" pitchFamily="18" charset="0"/>
            </a:endParaRP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</a:rPr>
              <a:t>Korisnici: </a:t>
            </a:r>
            <a:r>
              <a:rPr lang="hr-HR" sz="1600" dirty="0">
                <a:solidFill>
                  <a:prstClr val="black"/>
                </a:solidFill>
              </a:rPr>
              <a:t>odabrani LAG </a:t>
            </a:r>
            <a:endParaRPr lang="hr-HR" sz="1600" dirty="0" smtClean="0">
              <a:solidFill>
                <a:prstClr val="black"/>
              </a:solidFill>
            </a:endParaRPr>
          </a:p>
          <a:p>
            <a:pPr lvl="0" algn="just">
              <a:lnSpc>
                <a:spcPts val="1400"/>
              </a:lnSpc>
              <a:spcAft>
                <a:spcPts val="600"/>
              </a:spcAft>
            </a:pPr>
            <a:r>
              <a:rPr lang="hr-HR" sz="1600" b="1" dirty="0">
                <a:solidFill>
                  <a:prstClr val="black"/>
                </a:solidFill>
                <a:ea typeface="Times New Roman"/>
              </a:rPr>
              <a:t>Visina i intenzitet potpore: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do </a:t>
            </a:r>
            <a:r>
              <a:rPr lang="hr-HR" sz="1600" dirty="0" smtClean="0">
                <a:solidFill>
                  <a:prstClr val="black"/>
                </a:solidFill>
                <a:ea typeface="Times New Roman"/>
              </a:rPr>
              <a:t>25 % od ukupno dodijeljenog iznosa za lokalnu razvojnu strategiju; </a:t>
            </a:r>
            <a:r>
              <a:rPr lang="hr-HR" sz="1600" dirty="0">
                <a:solidFill>
                  <a:prstClr val="black"/>
                </a:solidFill>
                <a:ea typeface="Times New Roman"/>
              </a:rPr>
              <a:t>do 100 %</a:t>
            </a:r>
          </a:p>
          <a:p>
            <a:pPr lvl="0" algn="just">
              <a:spcAft>
                <a:spcPts val="600"/>
              </a:spcAft>
            </a:pPr>
            <a:endParaRPr lang="hr-HR" sz="1600" dirty="0">
              <a:solidFill>
                <a:prstClr val="black"/>
              </a:solidFill>
            </a:endParaRPr>
          </a:p>
          <a:p>
            <a:pPr lvl="0" algn="just">
              <a:spcAft>
                <a:spcPts val="600"/>
              </a:spcAft>
            </a:pPr>
            <a:endParaRPr lang="hr-HR" sz="1600" dirty="0">
              <a:solidFill>
                <a:prstClr val="black"/>
              </a:solidFill>
            </a:endParaRPr>
          </a:p>
          <a:p>
            <a:pPr lvl="0" algn="just">
              <a:spcAft>
                <a:spcPts val="600"/>
              </a:spcAft>
            </a:pPr>
            <a:endParaRPr lang="hr-HR" sz="1600" dirty="0">
              <a:solidFill>
                <a:prstClr val="black"/>
              </a:solidFill>
              <a:ea typeface="Times New Roman"/>
            </a:endParaRPr>
          </a:p>
          <a:p>
            <a:pPr lvl="0" algn="just">
              <a:spcAft>
                <a:spcPts val="600"/>
              </a:spcAft>
            </a:pPr>
            <a:endParaRPr lang="hr-HR" sz="1600" dirty="0">
              <a:solidFill>
                <a:prstClr val="black"/>
              </a:solidFill>
              <a:ea typeface="Times New Roman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4010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2492896"/>
            <a:ext cx="8549803" cy="4176463"/>
          </a:xfrm>
        </p:spPr>
        <p:txBody>
          <a:bodyPr/>
          <a:lstStyle/>
          <a:p>
            <a:pPr lvl="0" eaLnBrk="1" hangingPunct="1"/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20.1</a:t>
            </a: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Potpora za aktivnosti tehničke pomoći provedb</a:t>
            </a:r>
            <a:r>
              <a:rPr lang="hr-HR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i</a:t>
            </a:r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programa</a:t>
            </a: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ruralnog razvoja</a:t>
            </a:r>
            <a:endParaRPr lang="vi-VN" altLang="sr-Latn-RS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eaLnBrk="1" hangingPunct="1"/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20.2</a:t>
            </a: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</a:t>
            </a:r>
            <a:r>
              <a:rPr lang="vi-VN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vi-VN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Potpora uspostavi i aktivnostima Nacionalne ruralne mreže</a:t>
            </a: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395536" y="184482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MJERA   20 - TEHNIČKA POMOĆ</a:t>
            </a:r>
          </a:p>
        </p:txBody>
      </p:sp>
    </p:spTree>
    <p:extLst>
      <p:ext uri="{BB962C8B-B14F-4D97-AF65-F5344CB8AC3E}">
        <p14:creationId xmlns:p14="http://schemas.microsoft.com/office/powerpoint/2010/main" val="101930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+mn-lt"/>
              </a:rPr>
              <a:t>U KASNIJOJ FAZI PROVEDBE PROGRAMA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988840"/>
            <a:ext cx="8621811" cy="4176463"/>
          </a:xfrm>
        </p:spPr>
        <p:txBody>
          <a:bodyPr/>
          <a:lstStyle/>
          <a:p>
            <a:r>
              <a:rPr lang="hr-HR" dirty="0" smtClean="0"/>
              <a:t>MJERE: </a:t>
            </a:r>
          </a:p>
          <a:p>
            <a:endParaRPr lang="hr-HR" dirty="0" smtClean="0"/>
          </a:p>
          <a:p>
            <a:r>
              <a:rPr lang="hr-HR" dirty="0" smtClean="0"/>
              <a:t>- UZAJAMNI FONDOVI U SLUČAJU NEPOVOLJNIH KLIMATSKIH PRILIKA, BOLESTI ŽIVOTINJA I BILJAKA, NAJEZDE NAMETNIKA TE U SLUČAJU OKOLIŠNIH INCIDENATA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 smtClean="0"/>
              <a:t>DOBROBIT ŽIVOTINJA</a:t>
            </a:r>
          </a:p>
          <a:p>
            <a:pPr marL="285750" indent="-285750">
              <a:buFontTx/>
              <a:buChar char="-"/>
            </a:pPr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 smtClean="0"/>
              <a:t>NATURA 2000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53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zervirano mjesto sadržaja 2"/>
          <p:cNvSpPr>
            <a:spLocks noGrp="1"/>
          </p:cNvSpPr>
          <p:nvPr>
            <p:ph idx="1"/>
          </p:nvPr>
        </p:nvSpPr>
        <p:spPr>
          <a:xfrm>
            <a:off x="23813" y="1843088"/>
            <a:ext cx="8737600" cy="5014912"/>
          </a:xfrm>
        </p:spPr>
        <p:txBody>
          <a:bodyPr/>
          <a:lstStyle/>
          <a:p>
            <a:pPr eaLnBrk="1" hangingPunct="1"/>
            <a:endParaRPr lang="vi-VN" altLang="sr-Latn-RS" dirty="0" smtClean="0">
              <a:cs typeface="Times New Roman" pitchFamily="18" charset="0"/>
            </a:endParaRPr>
          </a:p>
          <a:p>
            <a:pPr eaLnBrk="1" hangingPunct="1"/>
            <a:endParaRPr lang="hr-HR" altLang="sr-Latn-RS" dirty="0" smtClean="0"/>
          </a:p>
        </p:txBody>
      </p:sp>
      <p:sp>
        <p:nvSpPr>
          <p:cNvPr id="5" name="Pravokutnik 4"/>
          <p:cNvSpPr/>
          <p:nvPr/>
        </p:nvSpPr>
        <p:spPr>
          <a:xfrm>
            <a:off x="1475656" y="836712"/>
            <a:ext cx="66247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altLang="sr-Latn-RS" b="1" kern="0" dirty="0" smtClean="0">
                <a:latin typeface="Arial"/>
              </a:rPr>
              <a:t>USPOREDBA</a:t>
            </a:r>
            <a:br>
              <a:rPr lang="hr-HR" altLang="sr-Latn-RS" b="1" kern="0" dirty="0" smtClean="0">
                <a:latin typeface="Arial"/>
              </a:rPr>
            </a:br>
            <a:r>
              <a:rPr lang="hr-HR" altLang="sr-Latn-RS" b="1" kern="0" dirty="0" smtClean="0">
                <a:latin typeface="Arial"/>
              </a:rPr>
              <a:t> IPARD 2007.-2013. – EAFRD 2014.-2020</a:t>
            </a:r>
            <a:r>
              <a:rPr lang="hr-HR" altLang="sr-Latn-RS" sz="2400" b="1" kern="0" dirty="0" smtClean="0">
                <a:latin typeface="Arial"/>
              </a:rPr>
              <a:t>.</a:t>
            </a:r>
            <a:endParaRPr lang="hr-HR" dirty="0"/>
          </a:p>
        </p:txBody>
      </p:sp>
      <p:graphicFrame>
        <p:nvGraphicFramePr>
          <p:cNvPr id="7" name="Rezervirano mjesto sadržaj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677403"/>
              </p:ext>
            </p:extLst>
          </p:nvPr>
        </p:nvGraphicFramePr>
        <p:xfrm>
          <a:off x="611560" y="1994440"/>
          <a:ext cx="8000628" cy="4090670"/>
        </p:xfrm>
        <a:graphic>
          <a:graphicData uri="http://schemas.openxmlformats.org/drawingml/2006/table">
            <a:tbl>
              <a:tblPr/>
              <a:tblGrid>
                <a:gridCol w="382238"/>
                <a:gridCol w="3769653"/>
                <a:gridCol w="3848737"/>
              </a:tblGrid>
              <a:tr h="30480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IPARD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EAFRD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KORISNIK MORA BITI U SUSTAVU PDV-A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KORISNIK NE MORA BITI U SUSTAVU PDV-A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OGRANIČENJA MINIMALNOG I MAKSIMALNOG KAPACITETA PROIZVODNJE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NEMA OGRANIČENJA KAPACITETA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OGRANIČEN BROJ PRIHVATLJIVIH SEKTORA ULAGANJA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PRIHVATLJIVI SVI SEKTORI POLJOPRIVREDNE PROIZVODNJE SUKLADNO ZAKONU O POLJOPRIVREDI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4.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NEMA AVANSNOG PLAĆANJA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POSTOJI MOGUĆNOST AVANSNOG PLAĆANJA 50% OD IZNOSA POTPORE (NAKON USVAJANJA PROGRAMA)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5.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POTPORA: EU DIO MAX DO 75% IZNOSA  INVESTICIJE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POTPORA: EU DIO 50-90 % IZNOSA INVESTICIJE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6.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PROVEDBA: 100% KONTROLA NA TERENU PRIJE UGOVARANJA I PRIJE PLAĆANJA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KONTROLA NA TERENU 5%, OSTALO SAMO ADMINISTRATIVNO I PREMA PROCJENI RIZIKA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7.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ULAGANJE MOŽE ZAPOČETI TEK NAKON SKLAPANJA UGOVORA S AGENCIJOM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ULAGANJE MOŽE ZAPOČETI NAKON PRIJAVE NA NATJEČAJ 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LEASING NIJE DOZVOLJEN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LEASING JE DOZVOLJEN (FINANCIJSKI)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9.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LISTE DOZVOLJENIH TROŠKOVA ODOBRAVA EK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LISTE DOZVOLJENIH TROŠKOVA NE ODOBRAVA EK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" marR="6985" marT="6985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dirty="0">
                <a:latin typeface="Times New Roman" pitchFamily="18" charset="0"/>
                <a:cs typeface="Times New Roman" pitchFamily="18" charset="0"/>
              </a:rPr>
              <a:t>FINANCIJSKI PLAN 2014. – 2020. (u EUR)</a:t>
            </a:r>
            <a:endParaRPr lang="hr-HR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12976"/>
            <a:ext cx="894216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0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upućen na neformalne konzultacije u SVE opće uprave EK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Dorada sukladno komentarima</a:t>
            </a:r>
          </a:p>
          <a:p>
            <a:pPr>
              <a:defRPr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Odobrenje od strane EK (krajem godine)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Provedba programa – raspisivanje natječaja (prvi natječaji i prije službenog odobrenja PRR)</a:t>
            </a:r>
          </a:p>
          <a:p>
            <a:endParaRPr lang="hr-HR" dirty="0"/>
          </a:p>
        </p:txBody>
      </p:sp>
      <p:sp>
        <p:nvSpPr>
          <p:cNvPr id="4" name="Naslov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hr-HR" sz="2800" b="1" kern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PODUZETE I AKTIVNOSTI </a:t>
            </a:r>
          </a:p>
          <a:p>
            <a:pPr algn="ctr" eaLnBrk="0" hangingPunct="0">
              <a:defRPr/>
            </a:pPr>
            <a:r>
              <a:rPr lang="hr-HR" sz="2800" b="1" kern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KOJE SLIJEDE</a:t>
            </a:r>
            <a:endParaRPr lang="hr-HR" sz="2800" b="1" i="1" kern="0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endParaRPr lang="hr-HR" sz="2800" b="1" kern="0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>
                <a:latin typeface="Times New Roman" pitchFamily="18" charset="0"/>
                <a:cs typeface="Times New Roman" pitchFamily="18" charset="0"/>
              </a:rPr>
              <a:t>2014. GODINA – PRIJELAZNO RAZDOBLJE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hr-HR" altLang="sr-Latn-RS" sz="2000" dirty="0">
                <a:cs typeface="Times New Roman" pitchFamily="18" charset="0"/>
              </a:rPr>
              <a:t>NASTAVAK PROVEDBE IPARD PROGRAMA - samo mjere 101 i 103</a:t>
            </a:r>
          </a:p>
          <a:p>
            <a:pPr lvl="1" eaLnBrk="1" hangingPunct="1"/>
            <a:r>
              <a:rPr lang="hr-HR" altLang="sr-Latn-RS" sz="2000" dirty="0">
                <a:cs typeface="Times New Roman" pitchFamily="18" charset="0"/>
              </a:rPr>
              <a:t> 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hr-HR" altLang="sr-Latn-RS" sz="2000" dirty="0">
                <a:cs typeface="Times New Roman" pitchFamily="18" charset="0"/>
              </a:rPr>
              <a:t>RASPISIVANJE NATJEČAJA ZA NEKE MJERE NOVOG PRR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endParaRPr lang="hr-HR" altLang="sr-Latn-RS" sz="2000" dirty="0">
              <a:cs typeface="Times New Roman" pitchFamily="18" charset="0"/>
            </a:endParaRP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hr-HR" altLang="sr-Latn-RS" sz="2000" dirty="0">
                <a:cs typeface="Times New Roman" pitchFamily="18" charset="0"/>
              </a:rPr>
              <a:t>KORIŠTENJE DIJELA SREDSTAVA EPFRR ZA IZRAVNA PLAĆANJA</a:t>
            </a:r>
          </a:p>
          <a:p>
            <a:pPr lvl="1" eaLnBrk="1" hangingPunct="1">
              <a:buFont typeface="Arial" charset="0"/>
              <a:buChar char="•"/>
            </a:pPr>
            <a:endParaRPr lang="hr-HR" altLang="sr-Latn-RS" sz="2000" b="1" dirty="0">
              <a:cs typeface="Times New Roman" pitchFamily="18" charset="0"/>
            </a:endParaRPr>
          </a:p>
          <a:p>
            <a:pPr lvl="1" eaLnBrk="1" hangingPunct="1">
              <a:buFont typeface="Arial" charset="0"/>
              <a:buChar char="•"/>
            </a:pPr>
            <a:endParaRPr lang="hr-HR" altLang="sr-Latn-RS" sz="2000" b="1" dirty="0">
              <a:cs typeface="Times New Roman" pitchFamily="18" charset="0"/>
            </a:endParaRPr>
          </a:p>
          <a:p>
            <a:pPr lvl="1" eaLnBrk="1" hangingPunct="1"/>
            <a:r>
              <a:rPr lang="hr-HR" altLang="sr-Latn-RS" sz="2000" b="1" dirty="0">
                <a:cs typeface="Times New Roman" pitchFamily="18" charset="0"/>
              </a:rPr>
              <a:t>SVE STVORENE OBVEZE BITI ĆE FINANCIRANE SREDSTVIMA EPFRR</a:t>
            </a:r>
            <a:endParaRPr lang="hr-HR" altLang="sr-Latn-RS" sz="2000" dirty="0"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3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7704856" cy="576064"/>
          </a:xfrm>
        </p:spPr>
        <p:txBody>
          <a:bodyPr/>
          <a:lstStyle/>
          <a:p>
            <a:pPr algn="l"/>
            <a:r>
              <a:rPr lang="hr-HR" altLang="sr-Latn-RS" sz="20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MJERA 1: PRENOŠENJE ZNANJA I AKTIVNOSTI </a:t>
            </a:r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INFORMIRANJA</a:t>
            </a:r>
            <a:endParaRPr lang="hr-H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628800"/>
            <a:ext cx="8693819" cy="4680520"/>
          </a:xfrm>
        </p:spPr>
        <p:txBody>
          <a:bodyPr/>
          <a:lstStyle/>
          <a:p>
            <a:pPr eaLnBrk="1" hangingPunct="1"/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eaLnBrk="1" hangingPunct="1"/>
            <a:endParaRPr lang="hr-HR" altLang="sr-Latn-RS" b="1" dirty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eaLnBrk="1" hangingPunct="1"/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1.1</a:t>
            </a:r>
            <a:r>
              <a:rPr lang="hr-HR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Potpora za strukovno osposobljavanje i aktivnosti za stjecanja vještina</a:t>
            </a:r>
          </a:p>
          <a:p>
            <a:pPr eaLnBrk="1" hangingPunct="1"/>
            <a:endParaRPr lang="hr-HR" altLang="sr-Latn-RS" dirty="0">
              <a:cs typeface="Times New Roman" pitchFamily="18" charset="0"/>
            </a:endParaRPr>
          </a:p>
          <a:p>
            <a:pPr lvl="0" eaLnBrk="1" hangingPunct="1"/>
            <a:r>
              <a:rPr lang="hr-HR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1.2. Potpora za demonstracijske i informativne aktivnosti</a:t>
            </a:r>
          </a:p>
          <a:p>
            <a:pPr eaLnBrk="1" hangingPunct="1"/>
            <a:endParaRPr lang="hr-HR" altLang="sr-Latn-RS" b="1" dirty="0" smtClean="0">
              <a:cs typeface="Times New Roman" pitchFamily="18" charset="0"/>
            </a:endParaRPr>
          </a:p>
          <a:p>
            <a:pPr eaLnBrk="1" hangingPunct="1"/>
            <a:endParaRPr lang="hr-HR" altLang="sr-Latn-RS" b="1" dirty="0">
              <a:cs typeface="Times New Roman" pitchFamily="18" charset="0"/>
            </a:endParaRPr>
          </a:p>
          <a:p>
            <a:pPr eaLnBrk="1" hangingPunct="1"/>
            <a:r>
              <a:rPr lang="hr-HR" altLang="sr-Latn-RS" b="1" dirty="0" smtClean="0">
                <a:cs typeface="Times New Roman" pitchFamily="18" charset="0"/>
              </a:rPr>
              <a:t>Korisnici</a:t>
            </a:r>
            <a:r>
              <a:rPr lang="hr-HR" altLang="sr-Latn-RS" dirty="0">
                <a:cs typeface="Times New Roman" pitchFamily="18" charset="0"/>
              </a:rPr>
              <a:t>: </a:t>
            </a:r>
            <a:r>
              <a:rPr lang="hr-HR" altLang="sr-Latn-RS" sz="1600" dirty="0">
                <a:cs typeface="Times New Roman" pitchFamily="18" charset="0"/>
              </a:rPr>
              <a:t>subjekti (pravne osobe - privatne i javne) provoditelji osposobljavanja ili drugih aktivnosti prijenosa znanja i </a:t>
            </a:r>
            <a:r>
              <a:rPr lang="hr-HR" altLang="sr-Latn-RS" sz="1600" dirty="0" smtClean="0">
                <a:cs typeface="Times New Roman" pitchFamily="18" charset="0"/>
              </a:rPr>
              <a:t>informiranja</a:t>
            </a:r>
            <a:endParaRPr lang="hr-HR" altLang="sr-Latn-RS" sz="1600" dirty="0">
              <a:cs typeface="Times New Roman" pitchFamily="18" charset="0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err="1">
                <a:cs typeface="Times New Roman" pitchFamily="18" charset="0"/>
              </a:rPr>
              <a:t>max</a:t>
            </a:r>
            <a:r>
              <a:rPr lang="hr-HR" altLang="sr-Latn-RS" sz="1600" dirty="0">
                <a:cs typeface="Times New Roman" pitchFamily="18" charset="0"/>
              </a:rPr>
              <a:t> vrijednost javne potpore po korisniku iznosi 200.000 € (primjenjuju se „de </a:t>
            </a:r>
            <a:r>
              <a:rPr lang="hr-HR" altLang="sr-Latn-RS" sz="1600" dirty="0" err="1">
                <a:cs typeface="Times New Roman" pitchFamily="18" charset="0"/>
              </a:rPr>
              <a:t>minimis</a:t>
            </a:r>
            <a:r>
              <a:rPr lang="hr-HR" altLang="sr-Latn-RS" sz="1600" dirty="0">
                <a:cs typeface="Times New Roman" pitchFamily="18" charset="0"/>
              </a:rPr>
              <a:t>“ pravila potpore)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>
                <a:cs typeface="Times New Roman" pitchFamily="18" charset="0"/>
              </a:rPr>
              <a:t>intenzitet potpore - 100% prihvatljivih troškova</a:t>
            </a:r>
          </a:p>
          <a:p>
            <a:pPr marL="342900" indent="-342900" eaLnBrk="1" hangingPunct="1"/>
            <a:endParaRPr lang="hr-HR" altLang="sr-Latn-R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3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 txBox="1">
            <a:spLocks/>
          </p:cNvSpPr>
          <p:nvPr/>
        </p:nvSpPr>
        <p:spPr bwMode="auto">
          <a:xfrm>
            <a:off x="323850" y="2492375"/>
            <a:ext cx="882015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hr-HR" sz="3200" b="1" kern="0" dirty="0">
                <a:latin typeface="+mn-lt"/>
                <a:ea typeface="+mj-ea"/>
                <a:cs typeface="+mj-cs"/>
              </a:rPr>
              <a:t>HVALA NA POZORNOSTI</a:t>
            </a:r>
          </a:p>
          <a:p>
            <a:pPr algn="ctr" eaLnBrk="0" hangingPunct="0">
              <a:defRPr/>
            </a:pPr>
            <a:endParaRPr lang="hr-HR" sz="2800" b="1" i="1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hr-HR" sz="3200" b="1" i="1" kern="0" dirty="0">
                <a:solidFill>
                  <a:srgbClr val="0070C0"/>
                </a:solidFill>
                <a:latin typeface="+mn-lt"/>
                <a:ea typeface="+mj-ea"/>
                <a:cs typeface="+mj-cs"/>
                <a:hlinkClick r:id="rId3"/>
              </a:rPr>
              <a:t>www.mps.hr</a:t>
            </a:r>
            <a:endParaRPr lang="hr-HR" sz="3200" b="1" i="1" kern="0" dirty="0">
              <a:solidFill>
                <a:srgbClr val="0070C0"/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hr-HR" sz="3200" b="1" i="1" kern="0" dirty="0">
              <a:solidFill>
                <a:srgbClr val="0070C0"/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hr-HR" sz="3200" b="1" i="1" kern="0" dirty="0">
                <a:solidFill>
                  <a:srgbClr val="0070C0"/>
                </a:solidFill>
                <a:latin typeface="+mn-lt"/>
                <a:ea typeface="+mj-ea"/>
                <a:cs typeface="+mj-cs"/>
                <a:hlinkClick r:id="rId4"/>
              </a:rPr>
              <a:t>www.mps.hr/</a:t>
            </a:r>
            <a:r>
              <a:rPr lang="hr-HR" sz="3200" b="1" i="1" kern="0" dirty="0" err="1">
                <a:solidFill>
                  <a:srgbClr val="0070C0"/>
                </a:solidFill>
                <a:latin typeface="+mn-lt"/>
                <a:ea typeface="+mj-ea"/>
                <a:cs typeface="+mj-cs"/>
                <a:hlinkClick r:id="rId4"/>
              </a:rPr>
              <a:t>ipard</a:t>
            </a:r>
            <a:r>
              <a:rPr lang="hr-HR" sz="3200" b="1" i="1" kern="0" dirty="0">
                <a:solidFill>
                  <a:srgbClr val="0070C0"/>
                </a:solidFill>
                <a:latin typeface="+mn-lt"/>
                <a:ea typeface="+mj-ea"/>
                <a:cs typeface="+mj-cs"/>
                <a:hlinkClick r:id="rId4"/>
              </a:rPr>
              <a:t>/</a:t>
            </a:r>
            <a:endParaRPr lang="hr-HR" sz="3200" b="1" i="1" kern="0" dirty="0">
              <a:solidFill>
                <a:srgbClr val="0070C0"/>
              </a:solidFill>
              <a:latin typeface="+mn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hr-HR" sz="2800" b="1" i="1" kern="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hr-HR" sz="2800" b="1" i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01/6106 - 911</a:t>
            </a:r>
            <a:endParaRPr lang="hr-HR" sz="2800" b="1" i="1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hr-HR" sz="2800" b="1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5085184"/>
          </a:xfrm>
        </p:spPr>
        <p:txBody>
          <a:bodyPr/>
          <a:lstStyle/>
          <a:p>
            <a:pPr lvl="0" eaLnBrk="1" hangingPunct="1"/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2.1</a:t>
            </a:r>
            <a:r>
              <a:rPr lang="hr-HR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Potpora za pružanje savjetodavnih usluga </a:t>
            </a:r>
            <a:endParaRPr lang="hr-HR" altLang="sr-Latn-RS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 eaLnBrk="1" hangingPunct="1"/>
            <a:endParaRPr lang="hr-HR" altLang="sr-Latn-RS" sz="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/>
            <a:r>
              <a:rPr lang="hr-HR" altLang="sr-Latn-RS" sz="1600" b="1" dirty="0" smtClean="0">
                <a:solidFill>
                  <a:prstClr val="black"/>
                </a:solidFill>
                <a:cs typeface="Times New Roman" pitchFamily="18" charset="0"/>
              </a:rPr>
              <a:t>Korisnici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: subjekti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(pravne osobe - privatne i javne) registrirani za pružanje savjetodavnih usluga poljoprivrednicima, </a:t>
            </a:r>
            <a:r>
              <a:rPr lang="hr-HR" altLang="sr-Latn-RS" sz="1600" dirty="0" err="1">
                <a:solidFill>
                  <a:prstClr val="black"/>
                </a:solidFill>
                <a:cs typeface="Times New Roman" pitchFamily="18" charset="0"/>
              </a:rPr>
              <a:t>šumoposjednicima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, mikro, malim i srednjim poduzećima u ruralnim 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područjima </a:t>
            </a:r>
          </a:p>
          <a:p>
            <a:pPr lvl="0" eaLnBrk="1" hangingPunct="1"/>
            <a:endParaRPr lang="hr-HR" altLang="sr-Latn-RS" sz="800" dirty="0">
              <a:solidFill>
                <a:prstClr val="black"/>
              </a:solidFill>
              <a:cs typeface="Times New Roman" pitchFamily="18" charset="0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maksimalna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vrijednost savjetodavne usluge po savjetovanju iznosi 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1.500 EUR-a 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broj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savjetovanja nije 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ograničen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DEFINICIJA SAVJETA BITI ĆE DEFINIRANA PRAVILNIKOM</a:t>
            </a:r>
          </a:p>
          <a:p>
            <a:pPr lvl="0" eaLnBrk="1" hangingPunct="1"/>
            <a:endParaRPr lang="pl-PL" altLang="sr-Latn-RS" sz="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/>
            <a:r>
              <a:rPr lang="pl-PL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2.3</a:t>
            </a:r>
            <a:r>
              <a:rPr lang="pl-PL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 </a:t>
            </a:r>
            <a:r>
              <a:rPr lang="pl-PL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Potpora </a:t>
            </a:r>
            <a:r>
              <a:rPr lang="pl-PL" altLang="sr-Latn-RS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za osposobljavanje </a:t>
            </a:r>
            <a:r>
              <a:rPr lang="pl-PL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savjetnika</a:t>
            </a:r>
          </a:p>
          <a:p>
            <a:pPr lvl="0" eaLnBrk="1" hangingPunct="1"/>
            <a:endParaRPr lang="pl-PL" altLang="sr-Latn-RS" sz="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eaLnBrk="1" hangingPunct="1"/>
            <a:r>
              <a:rPr lang="hr-HR" sz="1600" b="1" dirty="0" smtClean="0"/>
              <a:t>Korisnici</a:t>
            </a:r>
            <a:r>
              <a:rPr lang="hr-HR" sz="1600" dirty="0" smtClean="0"/>
              <a:t>: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hr-HR" sz="1600" dirty="0" smtClean="0"/>
              <a:t>subjekti </a:t>
            </a:r>
            <a:r>
              <a:rPr lang="hr-HR" sz="1600" dirty="0"/>
              <a:t>(pravne osobe - privatne i javne) registrirani za stručno </a:t>
            </a:r>
            <a:r>
              <a:rPr lang="hr-HR" sz="1600" dirty="0" smtClean="0"/>
              <a:t>osposobljavanje</a:t>
            </a:r>
          </a:p>
          <a:p>
            <a:pPr eaLnBrk="1" hangingPunct="1"/>
            <a:r>
              <a:rPr lang="hr-HR" sz="1600" b="1" dirty="0" smtClean="0"/>
              <a:t>Potpora: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sz="1600" dirty="0" err="1" smtClean="0">
                <a:ea typeface="Times New Roman"/>
              </a:rPr>
              <a:t>max</a:t>
            </a:r>
            <a:r>
              <a:rPr lang="hr-HR" sz="1600" dirty="0" smtClean="0">
                <a:ea typeface="Times New Roman"/>
              </a:rPr>
              <a:t> </a:t>
            </a:r>
            <a:r>
              <a:rPr lang="hr-HR" sz="1600" dirty="0">
                <a:ea typeface="Times New Roman"/>
              </a:rPr>
              <a:t>vrijednost potpore po korisniku za izobrazbu savjetnika iznosi </a:t>
            </a:r>
            <a:r>
              <a:rPr lang="hr-HR" sz="1600" dirty="0" smtClean="0">
                <a:ea typeface="Times New Roman"/>
              </a:rPr>
              <a:t>200.000 EUR </a:t>
            </a:r>
            <a:r>
              <a:rPr lang="hr-HR" sz="1600" dirty="0">
                <a:ea typeface="Times New Roman"/>
              </a:rPr>
              <a:t>kroz 3 </a:t>
            </a:r>
            <a:r>
              <a:rPr lang="hr-HR" sz="1600" dirty="0" smtClean="0">
                <a:ea typeface="Times New Roman"/>
              </a:rPr>
              <a:t>godine</a:t>
            </a:r>
            <a:endParaRPr lang="hr-HR" sz="1400" dirty="0">
              <a:ea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ea typeface="Times New Roman"/>
              </a:rPr>
              <a:t>ukupna </a:t>
            </a:r>
            <a:r>
              <a:rPr lang="hr-HR" sz="1600" dirty="0">
                <a:ea typeface="Times New Roman"/>
              </a:rPr>
              <a:t>potpora male vrijednosti koja se dodjeljuje bilo kojem pojedinom poduzetniku ne smije premašivati 200 000 EUR tijekom razdoblja od tri fiskalne </a:t>
            </a:r>
            <a:r>
              <a:rPr lang="hr-HR" sz="1600" dirty="0" smtClean="0">
                <a:ea typeface="Times New Roman"/>
              </a:rPr>
              <a:t>godine </a:t>
            </a:r>
            <a:endParaRPr lang="hr-HR" sz="1400" dirty="0">
              <a:ea typeface="Times New Roman"/>
            </a:endParaRPr>
          </a:p>
          <a:p>
            <a:pPr lvl="0" eaLnBrk="1" hangingPunct="1"/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51520" y="836712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MJERA 2: </a:t>
            </a:r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SAVJETODAVNE SLUŽBE, SLUŽBE ZA </a:t>
            </a:r>
          </a:p>
          <a:p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UPRAVLJANJE PG I POMOĆ PG</a:t>
            </a:r>
            <a:endParaRPr lang="hr-HR" sz="20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323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5516" y="1772816"/>
            <a:ext cx="8784976" cy="4752528"/>
          </a:xfrm>
        </p:spPr>
        <p:txBody>
          <a:bodyPr/>
          <a:lstStyle/>
          <a:p>
            <a:pPr lvl="0" eaLnBrk="1" hangingPunct="1"/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3.1. Potpora za sudjelovanje poljoprivrednika u sustavima kvalitete za poljoprivredne i prehrambene proizvode</a:t>
            </a:r>
          </a:p>
          <a:p>
            <a:pPr lvl="0" eaLnBrk="1" hangingPunct="1"/>
            <a:endParaRPr lang="hr-HR" altLang="sr-Latn-RS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/>
            <a:r>
              <a:rPr lang="hr-HR" altLang="sr-Latn-RS" b="1" dirty="0" smtClean="0">
                <a:solidFill>
                  <a:prstClr val="black"/>
                </a:solidFill>
                <a:cs typeface="Times New Roman" pitchFamily="18" charset="0"/>
              </a:rPr>
              <a:t>Korisnici: 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Poljoprivredna gospodarstva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r-HR" altLang="sr-Latn-RS" sz="1600" dirty="0" smtClean="0">
                <a:cs typeface="Times New Roman" pitchFamily="18" charset="0"/>
              </a:rPr>
              <a:t>i druge </a:t>
            </a: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pravne osobe,  koji su manje od 5 godina uključeni u: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sustav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kvalitete sukladno zakonodavstvu EU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sustav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kvalitete sukladno nacionalnom zakonodavstvu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§"/>
            </a:pPr>
            <a:r>
              <a:rPr lang="hr-HR" altLang="sr-Latn-RS" sz="1600" dirty="0" smtClean="0">
                <a:solidFill>
                  <a:prstClr val="black"/>
                </a:solidFill>
                <a:cs typeface="Times New Roman" pitchFamily="18" charset="0"/>
              </a:rPr>
              <a:t>sustav </a:t>
            </a:r>
            <a:r>
              <a:rPr lang="hr-HR" altLang="sr-Latn-RS" sz="1600" dirty="0">
                <a:solidFill>
                  <a:prstClr val="black"/>
                </a:solidFill>
                <a:cs typeface="Times New Roman" pitchFamily="18" charset="0"/>
              </a:rPr>
              <a:t>ekološke proizvodnje sukladno EU i nacionalnom zakonodavstvu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hr-HR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Potpora: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do 100% od ukupnih prihvatljivih troškova </a:t>
            </a:r>
            <a:endParaRPr lang="hr-HR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Temeljem stvarnih troškova, </a:t>
            </a:r>
            <a:r>
              <a:rPr lang="hr-HR" sz="1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max</a:t>
            </a:r>
            <a:r>
              <a:rPr lang="hr-H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3.000 EUR/ godišnje po poljoprivrednom gospodarstvu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Mogućnost ostvarivanja potpore tijekom najviše 5 godina </a:t>
            </a:r>
          </a:p>
          <a:p>
            <a:pPr lvl="0" eaLnBrk="1" hangingPunct="1"/>
            <a:endParaRPr lang="hr-HR" altLang="sr-Latn-RS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/>
            <a:endParaRPr lang="hr-HR" altLang="sr-Latn-RS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eaLnBrk="1" hangingPunct="1"/>
            <a:endParaRPr lang="hr-HR" altLang="sr-Latn-RS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23528" y="76470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MJERA 3:</a:t>
            </a:r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PROGRAMI KVALITETE ZA POLJOPRIVREDNE </a:t>
            </a:r>
          </a:p>
          <a:p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PROIZVODE I HRANU</a:t>
            </a:r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endParaRPr lang="hr-HR" sz="20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369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772816"/>
            <a:ext cx="8621811" cy="4824536"/>
          </a:xfrm>
        </p:spPr>
        <p:txBody>
          <a:bodyPr/>
          <a:lstStyle/>
          <a:p>
            <a:pPr lvl="0" eaLnBrk="1" hangingPunct="1">
              <a:lnSpc>
                <a:spcPts val="1300"/>
              </a:lnSpc>
            </a:pPr>
            <a:r>
              <a:rPr lang="hr-HR" altLang="sr-Latn-RS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3.2. Potpora za troškove informiranja i promoviranja </a:t>
            </a:r>
          </a:p>
          <a:p>
            <a:pPr algn="just">
              <a:lnSpc>
                <a:spcPts val="1300"/>
              </a:lnSpc>
              <a:spcBef>
                <a:spcPts val="1800"/>
              </a:spcBef>
              <a:spcAft>
                <a:spcPts val="600"/>
              </a:spcAft>
            </a:pPr>
            <a:r>
              <a:rPr lang="hr-HR" b="1" dirty="0" smtClean="0">
                <a:ea typeface="Times New Roman" panose="02020603050405020304" pitchFamily="18" charset="0"/>
              </a:rPr>
              <a:t>Korisnici:</a:t>
            </a:r>
          </a:p>
          <a:p>
            <a:pPr marL="342900" lvl="0" indent="-34290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ea typeface="Calibri" panose="020F0502020204030204" pitchFamily="34" charset="0"/>
              </a:rPr>
              <a:t>skupine (udruženja) proizvođača sukladno Zakonu o zaštićenim oznakama izvornosti, zaštićenim oznakama zemljopisnog podrijetla i zajamčeno tradicionalnim specijalitetima poljoprivrednih i prehrambenih proizvoda</a:t>
            </a:r>
          </a:p>
          <a:p>
            <a:pPr marL="342900" lvl="0" indent="-342900"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hr-HR" sz="16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hr-H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druge ekoloških poljoprivrednih proizvođača čiji su članovi u sustavu ekološke proizvodnje sukladno Zakonu o provedbi Uredbe Vijeća (EZ) br. 834/2007 o ekološkoj proizvodnji i označavanju ekoloških proizvoda</a:t>
            </a:r>
            <a:endParaRPr lang="hr-HR" sz="1600" dirty="0" smtClean="0"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ea typeface="Calibri" panose="020F0502020204030204" pitchFamily="34" charset="0"/>
              </a:rPr>
              <a:t>skupine (udruženja) proizvođača dobrovoljnih sustava certifikacije</a:t>
            </a:r>
            <a:endParaRPr lang="hr-HR" sz="1600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ea typeface="Calibri" panose="020F0502020204030204" pitchFamily="34" charset="0"/>
              </a:rPr>
              <a:t>skupine (udruženja) proizvođača iz sustava kvalitete sukladno nacionalnom zakonodavstvu</a:t>
            </a:r>
            <a:endParaRPr lang="hr-HR" sz="1600" dirty="0" smtClean="0">
              <a:ea typeface="Times New Roman" panose="02020603050405020304" pitchFamily="18" charset="0"/>
            </a:endParaRPr>
          </a:p>
          <a:p>
            <a:pPr lvl="0" algn="just">
              <a:spcBef>
                <a:spcPts val="1800"/>
              </a:spcBef>
              <a:spcAft>
                <a:spcPts val="600"/>
              </a:spcAft>
            </a:pPr>
            <a:r>
              <a:rPr lang="hr-HR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Potpora:</a:t>
            </a:r>
            <a:endParaRPr lang="hr-HR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potpora </a:t>
            </a:r>
            <a:r>
              <a:rPr lang="hr-H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iznosi do 70% prihvatljivih troškova, ali ne više od 50.000 EUR / godišnje po skupini (udruženju) ili udruzi proizvođača</a:t>
            </a:r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323528" y="76470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MJERA 3:</a:t>
            </a:r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 PROGRAMI KVALITETE ZA POLJOPRIVREDNE </a:t>
            </a:r>
          </a:p>
          <a:p>
            <a:r>
              <a:rPr lang="hr-HR" altLang="sr-Latn-RS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Times New Roman" pitchFamily="18" charset="0"/>
              </a:rPr>
              <a:t>PROIZVODE I HRANU</a:t>
            </a:r>
            <a:r>
              <a:rPr lang="hr-HR" sz="2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endParaRPr lang="hr-HR" sz="20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012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04E1E532B3A14DA0FF91F4DEF707C9" ma:contentTypeVersion="0" ma:contentTypeDescription="Stvaranje novog dokumenta." ma:contentTypeScope="" ma:versionID="8455b68115d2757b0e224b7320799ca1">
  <xsd:schema xmlns:xsd="http://www.w3.org/2001/XMLSchema" xmlns:p="http://schemas.microsoft.com/office/2006/metadata/properties" targetNamespace="http://schemas.microsoft.com/office/2006/metadata/properties" ma:root="true" ma:fieldsID="1d97e499e0d4691b69ccc2404772503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 ma:readOnly="tru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FABB813-4FCE-4EE5-9B9E-FEB0A22F9B2B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E1361ED-26C3-4EA4-ACD2-E8AC66FA7C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D2BEE2-D827-4C31-8711-014E36C7BA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13288</TotalTime>
  <Words>6456</Words>
  <Application>Microsoft Office PowerPoint</Application>
  <PresentationFormat>Prikaz na zaslonu (4:3)</PresentationFormat>
  <Paragraphs>779</Paragraphs>
  <Slides>60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60</vt:i4>
      </vt:variant>
    </vt:vector>
  </HeadingPairs>
  <TitlesOfParts>
    <vt:vector size="61" baseType="lpstr">
      <vt:lpstr>Tema sustava Office</vt:lpstr>
      <vt:lpstr>PowerPointova prezentacija</vt:lpstr>
      <vt:lpstr>ZAJEDNIČKA POLJOPRIVREDNA POLITIKA EU </vt:lpstr>
      <vt:lpstr>CILJEVI I PRIORITETI</vt:lpstr>
      <vt:lpstr>PowerPointova prezentacija</vt:lpstr>
      <vt:lpstr>PowerPointova prezentacija</vt:lpstr>
      <vt:lpstr>MJERA 1: PRENOŠENJE ZNANJA I AKTIVNOSTI INFORMIRANJA</vt:lpstr>
      <vt:lpstr>PowerPointova prezentacija</vt:lpstr>
      <vt:lpstr>PowerPointova prezentacija</vt:lpstr>
      <vt:lpstr>PowerPointova prezentacija</vt:lpstr>
      <vt:lpstr>MJERA 4 - ULAGANJA U FIZIČKU IMOVINU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MJERA 4 - ULAGANJA U FIZIČKU IMOVINU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MJERA 6 -  RAZVOJ POLJOPRIVREDNIH GOSPODARSTVA I POSLOVANJA </vt:lpstr>
      <vt:lpstr>PowerPointova prezentacija</vt:lpstr>
      <vt:lpstr>MJERA 6 -  RAZVOJ POLJOPRIVREDNIH GOSPODARSTVA I POSLOVANJA </vt:lpstr>
      <vt:lpstr>MJERA 6 -  RAZVOJ POLJOPRIVREDNIH GOSPODARSTVA I POSLOVANJA </vt:lpstr>
      <vt:lpstr>MJERA 7 - TEMELJNE USLUGE I OBNOVA SELA U RURALNIM PODRUČJIMA </vt:lpstr>
      <vt:lpstr>PowerPointova prezentacija</vt:lpstr>
      <vt:lpstr>PowerPointova prezentacija</vt:lpstr>
      <vt:lpstr>PowerPointova prezentacija</vt:lpstr>
      <vt:lpstr>MJERA 8 - ULAGANJA U RAZVOJ ŠUMSKIH PODRUČJA I POBOLJŠANJE ISPLATIVOSTI ŠUMA </vt:lpstr>
      <vt:lpstr>MJERA 8 - ULAGANJA U RAZVOJ ŠUMSKIH PODRUČJA I POBOLJŠANJE ISPLATIVOSTI ŠUMA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MJERA 13 - PLAĆANJA POVEZANA S PODRUČJIMA S PRIRODNIM OGRANIČENJIMA ILI OSTALIM POSEBNIM OGRANIČENJIMA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MJERA 19 – LEADER </vt:lpstr>
      <vt:lpstr>PowerPointova prezentacija</vt:lpstr>
      <vt:lpstr>U KASNIJOJ FAZI PROVEDBE PROGRAMA</vt:lpstr>
      <vt:lpstr>PowerPointova prezentacija</vt:lpstr>
      <vt:lpstr>FINANCIJSKI PLAN 2014. – 2020. (u EUR)</vt:lpstr>
      <vt:lpstr>PODUZETE I AKTIVNOSTI  KOJE SLIJEDE </vt:lpstr>
      <vt:lpstr>2014. GODINA – PRIJELAZNO RAZDOBLJE</vt:lpstr>
      <vt:lpstr>PowerPointova prezentacija</vt:lpstr>
    </vt:vector>
  </TitlesOfParts>
  <Company>MPŠVG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Odjel</dc:title>
  <dc:creator>Marin Kukoč</dc:creator>
  <cp:lastModifiedBy>Ivan Ciprijan</cp:lastModifiedBy>
  <cp:revision>1403</cp:revision>
  <cp:lastPrinted>2014-02-03T11:45:53Z</cp:lastPrinted>
  <dcterms:created xsi:type="dcterms:W3CDTF">2006-10-30T13:35:05Z</dcterms:created>
  <dcterms:modified xsi:type="dcterms:W3CDTF">2014-06-05T11:44:32Z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0x0101001804E1E532B3A14DA0FF91F4DEF707C9</vt:lpwstr>
  </property>
</Properties>
</file>